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37"/>
  </p:notesMasterIdLst>
  <p:handoutMasterIdLst>
    <p:handoutMasterId r:id="rId38"/>
  </p:handoutMasterIdLst>
  <p:sldIdLst>
    <p:sldId id="401" r:id="rId6"/>
    <p:sldId id="497" r:id="rId7"/>
    <p:sldId id="514" r:id="rId8"/>
    <p:sldId id="535" r:id="rId9"/>
    <p:sldId id="521" r:id="rId10"/>
    <p:sldId id="515" r:id="rId11"/>
    <p:sldId id="516" r:id="rId12"/>
    <p:sldId id="517" r:id="rId13"/>
    <p:sldId id="527" r:id="rId14"/>
    <p:sldId id="528" r:id="rId15"/>
    <p:sldId id="520" r:id="rId16"/>
    <p:sldId id="500" r:id="rId17"/>
    <p:sldId id="539" r:id="rId18"/>
    <p:sldId id="530" r:id="rId19"/>
    <p:sldId id="536" r:id="rId20"/>
    <p:sldId id="504" r:id="rId21"/>
    <p:sldId id="537" r:id="rId22"/>
    <p:sldId id="538" r:id="rId23"/>
    <p:sldId id="503" r:id="rId24"/>
    <p:sldId id="508" r:id="rId25"/>
    <p:sldId id="509" r:id="rId26"/>
    <p:sldId id="510" r:id="rId27"/>
    <p:sldId id="511" r:id="rId28"/>
    <p:sldId id="512" r:id="rId29"/>
    <p:sldId id="513" r:id="rId30"/>
    <p:sldId id="533" r:id="rId31"/>
    <p:sldId id="532" r:id="rId32"/>
    <p:sldId id="505" r:id="rId33"/>
    <p:sldId id="506" r:id="rId34"/>
    <p:sldId id="524" r:id="rId35"/>
    <p:sldId id="534" r:id="rId3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hle, Angela" initials="JA" lastIdx="6" clrIdx="0">
    <p:extLst/>
  </p:cmAuthor>
  <p:cmAuthor id="2" name="Linda K. Reed" initials="lkr" lastIdx="6" clrIdx="1">
    <p:extLst/>
  </p:cmAuthor>
  <p:cmAuthor id="3" name="Liao, Yuqi" initials="LY" lastIdx="1" clrIdx="2">
    <p:extLst>
      <p:ext uri="{19B8F6BF-5375-455C-9EA6-DF929625EA0E}">
        <p15:presenceInfo xmlns:p15="http://schemas.microsoft.com/office/powerpoint/2012/main" userId="S-1-5-21-1472932569-214068005-926709054-730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346"/>
    <a:srgbClr val="003462"/>
    <a:srgbClr val="EFB219"/>
    <a:srgbClr val="C8510C"/>
    <a:srgbClr val="008673"/>
    <a:srgbClr val="0075E2"/>
    <a:srgbClr val="000000"/>
    <a:srgbClr val="FFFFFF"/>
    <a:srgbClr val="B0B0B0"/>
    <a:srgbClr val="0022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7615" autoAdjust="0"/>
  </p:normalViewPr>
  <p:slideViewPr>
    <p:cSldViewPr snapToGrid="0">
      <p:cViewPr varScale="1">
        <p:scale>
          <a:sx n="75" d="100"/>
          <a:sy n="75" d="100"/>
        </p:scale>
        <p:origin x="600" y="58"/>
      </p:cViewPr>
      <p:guideLst>
        <p:guide orient="horz" pos="648"/>
        <p:guide pos="3840"/>
      </p:guideLst>
    </p:cSldViewPr>
  </p:slideViewPr>
  <p:outlineViewPr>
    <p:cViewPr>
      <p:scale>
        <a:sx n="33" d="100"/>
        <a:sy n="33" d="100"/>
      </p:scale>
      <p:origin x="0" y="-20674"/>
    </p:cViewPr>
  </p:outlineViewPr>
  <p:notesTextViewPr>
    <p:cViewPr>
      <p:scale>
        <a:sx n="1" d="1"/>
        <a:sy n="1" d="1"/>
      </p:scale>
      <p:origin x="0" y="0"/>
    </p:cViewPr>
  </p:notesTextViewPr>
  <p:sorterViewPr>
    <p:cViewPr varScale="1">
      <p:scale>
        <a:sx n="1" d="1"/>
        <a:sy n="1" d="1"/>
      </p:scale>
      <p:origin x="0" y="-4162"/>
    </p:cViewPr>
  </p:sorterViewPr>
  <p:notesViewPr>
    <p:cSldViewPr snapToGrid="0">
      <p:cViewPr varScale="1">
        <p:scale>
          <a:sx n="90" d="100"/>
          <a:sy n="90" d="100"/>
        </p:scale>
        <p:origin x="403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582A87-2E48-43BA-BFC5-166BDA647CD7}" type="doc">
      <dgm:prSet loTypeId="urn:microsoft.com/office/officeart/2005/8/layout/process2" loCatId="process" qsTypeId="urn:microsoft.com/office/officeart/2005/8/quickstyle/simple1" qsCatId="simple" csTypeId="urn:microsoft.com/office/officeart/2005/8/colors/accent1_2" csCatId="accent1" phldr="1"/>
      <dgm:spPr/>
    </dgm:pt>
    <dgm:pt modelId="{43E39C86-8675-4C46-B4FA-17A072E1B921}">
      <dgm:prSet phldrT="[Text]" custT="1"/>
      <dgm:spPr>
        <a:noFill/>
        <a:ln w="19050">
          <a:solidFill>
            <a:srgbClr val="003462"/>
          </a:solidFill>
        </a:ln>
      </dgm:spPr>
      <dgm:t>
        <a:bodyPr/>
        <a:lstStyle/>
        <a:p>
          <a:r>
            <a:rPr lang="en-US" sz="1400" b="1" dirty="0">
              <a:solidFill>
                <a:srgbClr val="003462"/>
              </a:solidFill>
            </a:rPr>
            <a:t>Conduct literature review</a:t>
          </a:r>
        </a:p>
      </dgm:t>
    </dgm:pt>
    <dgm:pt modelId="{A3CFBFE4-7D95-4570-B960-8D1B944986B8}" type="parTrans" cxnId="{004E612A-2E2F-4B34-8AC9-5B8BEA866ACB}">
      <dgm:prSet/>
      <dgm:spPr/>
      <dgm:t>
        <a:bodyPr/>
        <a:lstStyle/>
        <a:p>
          <a:endParaRPr lang="en-US"/>
        </a:p>
      </dgm:t>
    </dgm:pt>
    <dgm:pt modelId="{6D4E4CB2-F432-4EC8-8016-5B220396319D}" type="sibTrans" cxnId="{004E612A-2E2F-4B34-8AC9-5B8BEA866ACB}">
      <dgm:prSet/>
      <dgm:spPr/>
      <dgm:t>
        <a:bodyPr/>
        <a:lstStyle/>
        <a:p>
          <a:endParaRPr lang="en-US"/>
        </a:p>
      </dgm:t>
    </dgm:pt>
    <dgm:pt modelId="{E5D570C0-0E97-4D29-9ACF-3BAE75D1798C}">
      <dgm:prSet phldrT="[Text]"/>
      <dgm:spPr>
        <a:noFill/>
        <a:ln w="19050">
          <a:solidFill>
            <a:srgbClr val="003462"/>
          </a:solidFill>
        </a:ln>
      </dgm:spPr>
      <dgm:t>
        <a:bodyPr/>
        <a:lstStyle/>
        <a:p>
          <a:r>
            <a:rPr lang="en-US" b="1" dirty="0">
              <a:solidFill>
                <a:srgbClr val="003462"/>
              </a:solidFill>
            </a:rPr>
            <a:t>Put theory-driven variables as the input to the regression</a:t>
          </a:r>
        </a:p>
      </dgm:t>
    </dgm:pt>
    <dgm:pt modelId="{E786E617-27A4-4D6B-9812-500E3369FF86}" type="parTrans" cxnId="{8229CA29-5E76-4879-A751-81B211A7CA5D}">
      <dgm:prSet/>
      <dgm:spPr/>
      <dgm:t>
        <a:bodyPr/>
        <a:lstStyle/>
        <a:p>
          <a:endParaRPr lang="en-US"/>
        </a:p>
      </dgm:t>
    </dgm:pt>
    <dgm:pt modelId="{6EDBCCE3-4C65-497D-8EB1-CFAE392CCE3B}" type="sibTrans" cxnId="{8229CA29-5E76-4879-A751-81B211A7CA5D}">
      <dgm:prSet/>
      <dgm:spPr/>
      <dgm:t>
        <a:bodyPr/>
        <a:lstStyle/>
        <a:p>
          <a:endParaRPr lang="en-US"/>
        </a:p>
      </dgm:t>
    </dgm:pt>
    <dgm:pt modelId="{09873E96-87A3-4729-8CCF-C4C56E0D6196}">
      <dgm:prSet phldrT="[Text]" custT="1"/>
      <dgm:spPr>
        <a:noFill/>
        <a:ln w="19050">
          <a:solidFill>
            <a:srgbClr val="003462"/>
          </a:solidFill>
        </a:ln>
      </dgm:spPr>
      <dgm:t>
        <a:bodyPr/>
        <a:lstStyle/>
        <a:p>
          <a:r>
            <a:rPr lang="en-US" sz="1400" b="1" dirty="0">
              <a:solidFill>
                <a:srgbClr val="003462"/>
              </a:solidFill>
            </a:rPr>
            <a:t>Find out the relationship between X and Y</a:t>
          </a:r>
        </a:p>
      </dgm:t>
    </dgm:pt>
    <dgm:pt modelId="{4CC428A8-9387-4034-8B68-C28F26A08490}" type="parTrans" cxnId="{0BEAAF61-0FE7-41DB-B372-ED56E79FD50D}">
      <dgm:prSet/>
      <dgm:spPr/>
      <dgm:t>
        <a:bodyPr/>
        <a:lstStyle/>
        <a:p>
          <a:endParaRPr lang="en-US"/>
        </a:p>
      </dgm:t>
    </dgm:pt>
    <dgm:pt modelId="{FF735EC6-A3B0-446D-835A-71AE568E34FE}" type="sibTrans" cxnId="{0BEAAF61-0FE7-41DB-B372-ED56E79FD50D}">
      <dgm:prSet/>
      <dgm:spPr/>
      <dgm:t>
        <a:bodyPr/>
        <a:lstStyle/>
        <a:p>
          <a:endParaRPr lang="en-US"/>
        </a:p>
      </dgm:t>
    </dgm:pt>
    <dgm:pt modelId="{F99D2519-3F2C-40B6-BFF0-1D355AA3CBF0}" type="pres">
      <dgm:prSet presAssocID="{BC582A87-2E48-43BA-BFC5-166BDA647CD7}" presName="linearFlow" presStyleCnt="0">
        <dgm:presLayoutVars>
          <dgm:resizeHandles val="exact"/>
        </dgm:presLayoutVars>
      </dgm:prSet>
      <dgm:spPr/>
    </dgm:pt>
    <dgm:pt modelId="{A5596285-6161-4D9E-8413-AF1786127AB1}" type="pres">
      <dgm:prSet presAssocID="{43E39C86-8675-4C46-B4FA-17A072E1B921}" presName="node" presStyleLbl="node1" presStyleIdx="0" presStyleCnt="3">
        <dgm:presLayoutVars>
          <dgm:bulletEnabled val="1"/>
        </dgm:presLayoutVars>
      </dgm:prSet>
      <dgm:spPr/>
    </dgm:pt>
    <dgm:pt modelId="{D4710412-AE6C-48FE-8836-BA93D445A7A6}" type="pres">
      <dgm:prSet presAssocID="{6D4E4CB2-F432-4EC8-8016-5B220396319D}" presName="sibTrans" presStyleLbl="sibTrans2D1" presStyleIdx="0" presStyleCnt="2"/>
      <dgm:spPr/>
    </dgm:pt>
    <dgm:pt modelId="{23B4F083-B196-4B79-9ABD-7B0FE148A30C}" type="pres">
      <dgm:prSet presAssocID="{6D4E4CB2-F432-4EC8-8016-5B220396319D}" presName="connectorText" presStyleLbl="sibTrans2D1" presStyleIdx="0" presStyleCnt="2"/>
      <dgm:spPr/>
    </dgm:pt>
    <dgm:pt modelId="{3B8142C0-B372-43D0-A166-4423E16CCECE}" type="pres">
      <dgm:prSet presAssocID="{E5D570C0-0E97-4D29-9ACF-3BAE75D1798C}" presName="node" presStyleLbl="node1" presStyleIdx="1" presStyleCnt="3">
        <dgm:presLayoutVars>
          <dgm:bulletEnabled val="1"/>
        </dgm:presLayoutVars>
      </dgm:prSet>
      <dgm:spPr/>
    </dgm:pt>
    <dgm:pt modelId="{22B6C142-D45D-432E-90E4-653175F1AFA7}" type="pres">
      <dgm:prSet presAssocID="{6EDBCCE3-4C65-497D-8EB1-CFAE392CCE3B}" presName="sibTrans" presStyleLbl="sibTrans2D1" presStyleIdx="1" presStyleCnt="2"/>
      <dgm:spPr/>
    </dgm:pt>
    <dgm:pt modelId="{2A917929-4511-44AC-A377-E06F32F4678E}" type="pres">
      <dgm:prSet presAssocID="{6EDBCCE3-4C65-497D-8EB1-CFAE392CCE3B}" presName="connectorText" presStyleLbl="sibTrans2D1" presStyleIdx="1" presStyleCnt="2"/>
      <dgm:spPr/>
    </dgm:pt>
    <dgm:pt modelId="{344F04F8-81F3-4187-95F8-9E9A2A5DA563}" type="pres">
      <dgm:prSet presAssocID="{09873E96-87A3-4729-8CCF-C4C56E0D6196}" presName="node" presStyleLbl="node1" presStyleIdx="2" presStyleCnt="3">
        <dgm:presLayoutVars>
          <dgm:bulletEnabled val="1"/>
        </dgm:presLayoutVars>
      </dgm:prSet>
      <dgm:spPr/>
    </dgm:pt>
  </dgm:ptLst>
  <dgm:cxnLst>
    <dgm:cxn modelId="{7B2C6A0A-2819-4250-BB4C-11FF6E4B355B}" type="presOf" srcId="{09873E96-87A3-4729-8CCF-C4C56E0D6196}" destId="{344F04F8-81F3-4187-95F8-9E9A2A5DA563}" srcOrd="0" destOrd="0" presId="urn:microsoft.com/office/officeart/2005/8/layout/process2"/>
    <dgm:cxn modelId="{403C790B-42F7-4068-AFD3-7B1F8BDC3744}" type="presOf" srcId="{6D4E4CB2-F432-4EC8-8016-5B220396319D}" destId="{D4710412-AE6C-48FE-8836-BA93D445A7A6}" srcOrd="0" destOrd="0" presId="urn:microsoft.com/office/officeart/2005/8/layout/process2"/>
    <dgm:cxn modelId="{8229CA29-5E76-4879-A751-81B211A7CA5D}" srcId="{BC582A87-2E48-43BA-BFC5-166BDA647CD7}" destId="{E5D570C0-0E97-4D29-9ACF-3BAE75D1798C}" srcOrd="1" destOrd="0" parTransId="{E786E617-27A4-4D6B-9812-500E3369FF86}" sibTransId="{6EDBCCE3-4C65-497D-8EB1-CFAE392CCE3B}"/>
    <dgm:cxn modelId="{004E612A-2E2F-4B34-8AC9-5B8BEA866ACB}" srcId="{BC582A87-2E48-43BA-BFC5-166BDA647CD7}" destId="{43E39C86-8675-4C46-B4FA-17A072E1B921}" srcOrd="0" destOrd="0" parTransId="{A3CFBFE4-7D95-4570-B960-8D1B944986B8}" sibTransId="{6D4E4CB2-F432-4EC8-8016-5B220396319D}"/>
    <dgm:cxn modelId="{0D363A2F-81FE-415E-A227-D45C00158552}" type="presOf" srcId="{6D4E4CB2-F432-4EC8-8016-5B220396319D}" destId="{23B4F083-B196-4B79-9ABD-7B0FE148A30C}" srcOrd="1" destOrd="0" presId="urn:microsoft.com/office/officeart/2005/8/layout/process2"/>
    <dgm:cxn modelId="{0BEAAF61-0FE7-41DB-B372-ED56E79FD50D}" srcId="{BC582A87-2E48-43BA-BFC5-166BDA647CD7}" destId="{09873E96-87A3-4729-8CCF-C4C56E0D6196}" srcOrd="2" destOrd="0" parTransId="{4CC428A8-9387-4034-8B68-C28F26A08490}" sibTransId="{FF735EC6-A3B0-446D-835A-71AE568E34FE}"/>
    <dgm:cxn modelId="{6366EC66-5001-4187-AB8A-B70548C49797}" type="presOf" srcId="{E5D570C0-0E97-4D29-9ACF-3BAE75D1798C}" destId="{3B8142C0-B372-43D0-A166-4423E16CCECE}" srcOrd="0" destOrd="0" presId="urn:microsoft.com/office/officeart/2005/8/layout/process2"/>
    <dgm:cxn modelId="{7D7EFA4A-E3CD-4287-9AE7-6F8FBB062F08}" type="presOf" srcId="{BC582A87-2E48-43BA-BFC5-166BDA647CD7}" destId="{F99D2519-3F2C-40B6-BFF0-1D355AA3CBF0}" srcOrd="0" destOrd="0" presId="urn:microsoft.com/office/officeart/2005/8/layout/process2"/>
    <dgm:cxn modelId="{A01E1059-AEF0-4910-B736-7B3A4066B2BC}" type="presOf" srcId="{6EDBCCE3-4C65-497D-8EB1-CFAE392CCE3B}" destId="{2A917929-4511-44AC-A377-E06F32F4678E}" srcOrd="1" destOrd="0" presId="urn:microsoft.com/office/officeart/2005/8/layout/process2"/>
    <dgm:cxn modelId="{E4558CEA-1BC9-4954-965A-89AC15C72EF0}" type="presOf" srcId="{6EDBCCE3-4C65-497D-8EB1-CFAE392CCE3B}" destId="{22B6C142-D45D-432E-90E4-653175F1AFA7}" srcOrd="0" destOrd="0" presId="urn:microsoft.com/office/officeart/2005/8/layout/process2"/>
    <dgm:cxn modelId="{ACA48CED-1A3E-4F6A-A369-C2E04FE137A7}" type="presOf" srcId="{43E39C86-8675-4C46-B4FA-17A072E1B921}" destId="{A5596285-6161-4D9E-8413-AF1786127AB1}" srcOrd="0" destOrd="0" presId="urn:microsoft.com/office/officeart/2005/8/layout/process2"/>
    <dgm:cxn modelId="{C3D36579-FB62-499D-9BC9-4E7506789C86}" type="presParOf" srcId="{F99D2519-3F2C-40B6-BFF0-1D355AA3CBF0}" destId="{A5596285-6161-4D9E-8413-AF1786127AB1}" srcOrd="0" destOrd="0" presId="urn:microsoft.com/office/officeart/2005/8/layout/process2"/>
    <dgm:cxn modelId="{262F8FEF-CC7C-4EFE-9B35-C14B1CA6F320}" type="presParOf" srcId="{F99D2519-3F2C-40B6-BFF0-1D355AA3CBF0}" destId="{D4710412-AE6C-48FE-8836-BA93D445A7A6}" srcOrd="1" destOrd="0" presId="urn:microsoft.com/office/officeart/2005/8/layout/process2"/>
    <dgm:cxn modelId="{6A2CB24D-93A5-49E3-A222-46B7426A585F}" type="presParOf" srcId="{D4710412-AE6C-48FE-8836-BA93D445A7A6}" destId="{23B4F083-B196-4B79-9ABD-7B0FE148A30C}" srcOrd="0" destOrd="0" presId="urn:microsoft.com/office/officeart/2005/8/layout/process2"/>
    <dgm:cxn modelId="{A1C9C9F1-1000-4F8A-BD79-672EFF63A3FF}" type="presParOf" srcId="{F99D2519-3F2C-40B6-BFF0-1D355AA3CBF0}" destId="{3B8142C0-B372-43D0-A166-4423E16CCECE}" srcOrd="2" destOrd="0" presId="urn:microsoft.com/office/officeart/2005/8/layout/process2"/>
    <dgm:cxn modelId="{E84CDEAD-18F5-4853-A65F-C55521583331}" type="presParOf" srcId="{F99D2519-3F2C-40B6-BFF0-1D355AA3CBF0}" destId="{22B6C142-D45D-432E-90E4-653175F1AFA7}" srcOrd="3" destOrd="0" presId="urn:microsoft.com/office/officeart/2005/8/layout/process2"/>
    <dgm:cxn modelId="{01878302-A942-40D7-B739-45266FFA3A38}" type="presParOf" srcId="{22B6C142-D45D-432E-90E4-653175F1AFA7}" destId="{2A917929-4511-44AC-A377-E06F32F4678E}" srcOrd="0" destOrd="0" presId="urn:microsoft.com/office/officeart/2005/8/layout/process2"/>
    <dgm:cxn modelId="{B714E6DB-05DE-4131-BB89-7848C2428C75}" type="presParOf" srcId="{F99D2519-3F2C-40B6-BFF0-1D355AA3CBF0}" destId="{344F04F8-81F3-4187-95F8-9E9A2A5DA563}"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82A87-2E48-43BA-BFC5-166BDA647CD7}" type="doc">
      <dgm:prSet loTypeId="urn:microsoft.com/office/officeart/2005/8/layout/process2" loCatId="process" qsTypeId="urn:microsoft.com/office/officeart/2005/8/quickstyle/simple1" qsCatId="simple" csTypeId="urn:microsoft.com/office/officeart/2005/8/colors/accent1_2" csCatId="accent1" phldr="1"/>
      <dgm:spPr/>
    </dgm:pt>
    <dgm:pt modelId="{43E39C86-8675-4C46-B4FA-17A072E1B921}">
      <dgm:prSet phldrT="[Text]"/>
      <dgm:spPr>
        <a:noFill/>
        <a:ln w="19050">
          <a:solidFill>
            <a:srgbClr val="003462"/>
          </a:solidFill>
        </a:ln>
      </dgm:spPr>
      <dgm:t>
        <a:bodyPr/>
        <a:lstStyle/>
        <a:p>
          <a:r>
            <a:rPr lang="en-US" b="1" dirty="0">
              <a:solidFill>
                <a:srgbClr val="003462"/>
              </a:solidFill>
            </a:rPr>
            <a:t>Put all variables as the input to the model</a:t>
          </a:r>
        </a:p>
      </dgm:t>
    </dgm:pt>
    <dgm:pt modelId="{A3CFBFE4-7D95-4570-B960-8D1B944986B8}" type="parTrans" cxnId="{004E612A-2E2F-4B34-8AC9-5B8BEA866ACB}">
      <dgm:prSet/>
      <dgm:spPr/>
      <dgm:t>
        <a:bodyPr/>
        <a:lstStyle/>
        <a:p>
          <a:endParaRPr lang="en-US"/>
        </a:p>
      </dgm:t>
    </dgm:pt>
    <dgm:pt modelId="{6D4E4CB2-F432-4EC8-8016-5B220396319D}" type="sibTrans" cxnId="{004E612A-2E2F-4B34-8AC9-5B8BEA866ACB}">
      <dgm:prSet/>
      <dgm:spPr/>
      <dgm:t>
        <a:bodyPr/>
        <a:lstStyle/>
        <a:p>
          <a:endParaRPr lang="en-US"/>
        </a:p>
      </dgm:t>
    </dgm:pt>
    <dgm:pt modelId="{E5D570C0-0E97-4D29-9ACF-3BAE75D1798C}">
      <dgm:prSet phldrT="[Text]"/>
      <dgm:spPr>
        <a:noFill/>
        <a:ln w="19050">
          <a:solidFill>
            <a:srgbClr val="003462"/>
          </a:solidFill>
        </a:ln>
      </dgm:spPr>
      <dgm:t>
        <a:bodyPr/>
        <a:lstStyle/>
        <a:p>
          <a:r>
            <a:rPr lang="en-US" b="1" dirty="0">
              <a:solidFill>
                <a:srgbClr val="003462"/>
              </a:solidFill>
            </a:rPr>
            <a:t>Rank the predictive value of X in predicting Y</a:t>
          </a:r>
        </a:p>
      </dgm:t>
    </dgm:pt>
    <dgm:pt modelId="{E786E617-27A4-4D6B-9812-500E3369FF86}" type="parTrans" cxnId="{8229CA29-5E76-4879-A751-81B211A7CA5D}">
      <dgm:prSet/>
      <dgm:spPr/>
      <dgm:t>
        <a:bodyPr/>
        <a:lstStyle/>
        <a:p>
          <a:endParaRPr lang="en-US"/>
        </a:p>
      </dgm:t>
    </dgm:pt>
    <dgm:pt modelId="{6EDBCCE3-4C65-497D-8EB1-CFAE392CCE3B}" type="sibTrans" cxnId="{8229CA29-5E76-4879-A751-81B211A7CA5D}">
      <dgm:prSet/>
      <dgm:spPr/>
      <dgm:t>
        <a:bodyPr/>
        <a:lstStyle/>
        <a:p>
          <a:endParaRPr lang="en-US"/>
        </a:p>
      </dgm:t>
    </dgm:pt>
    <dgm:pt modelId="{09873E96-87A3-4729-8CCF-C4C56E0D6196}">
      <dgm:prSet phldrT="[Text]"/>
      <dgm:spPr>
        <a:noFill/>
        <a:ln w="19050">
          <a:solidFill>
            <a:srgbClr val="003462"/>
          </a:solidFill>
        </a:ln>
      </dgm:spPr>
      <dgm:t>
        <a:bodyPr/>
        <a:lstStyle/>
        <a:p>
          <a:r>
            <a:rPr lang="en-US" b="1" dirty="0">
              <a:solidFill>
                <a:srgbClr val="003462"/>
              </a:solidFill>
            </a:rPr>
            <a:t>Find out the performance of the model in predicting Y</a:t>
          </a:r>
        </a:p>
      </dgm:t>
    </dgm:pt>
    <dgm:pt modelId="{4CC428A8-9387-4034-8B68-C28F26A08490}" type="parTrans" cxnId="{0BEAAF61-0FE7-41DB-B372-ED56E79FD50D}">
      <dgm:prSet/>
      <dgm:spPr/>
      <dgm:t>
        <a:bodyPr/>
        <a:lstStyle/>
        <a:p>
          <a:endParaRPr lang="en-US"/>
        </a:p>
      </dgm:t>
    </dgm:pt>
    <dgm:pt modelId="{FF735EC6-A3B0-446D-835A-71AE568E34FE}" type="sibTrans" cxnId="{0BEAAF61-0FE7-41DB-B372-ED56E79FD50D}">
      <dgm:prSet/>
      <dgm:spPr/>
      <dgm:t>
        <a:bodyPr/>
        <a:lstStyle/>
        <a:p>
          <a:endParaRPr lang="en-US"/>
        </a:p>
      </dgm:t>
    </dgm:pt>
    <dgm:pt modelId="{F99D2519-3F2C-40B6-BFF0-1D355AA3CBF0}" type="pres">
      <dgm:prSet presAssocID="{BC582A87-2E48-43BA-BFC5-166BDA647CD7}" presName="linearFlow" presStyleCnt="0">
        <dgm:presLayoutVars>
          <dgm:resizeHandles val="exact"/>
        </dgm:presLayoutVars>
      </dgm:prSet>
      <dgm:spPr/>
    </dgm:pt>
    <dgm:pt modelId="{A5596285-6161-4D9E-8413-AF1786127AB1}" type="pres">
      <dgm:prSet presAssocID="{43E39C86-8675-4C46-B4FA-17A072E1B921}" presName="node" presStyleLbl="node1" presStyleIdx="0" presStyleCnt="3">
        <dgm:presLayoutVars>
          <dgm:bulletEnabled val="1"/>
        </dgm:presLayoutVars>
      </dgm:prSet>
      <dgm:spPr/>
    </dgm:pt>
    <dgm:pt modelId="{D4710412-AE6C-48FE-8836-BA93D445A7A6}" type="pres">
      <dgm:prSet presAssocID="{6D4E4CB2-F432-4EC8-8016-5B220396319D}" presName="sibTrans" presStyleLbl="sibTrans2D1" presStyleIdx="0" presStyleCnt="2"/>
      <dgm:spPr/>
    </dgm:pt>
    <dgm:pt modelId="{23B4F083-B196-4B79-9ABD-7B0FE148A30C}" type="pres">
      <dgm:prSet presAssocID="{6D4E4CB2-F432-4EC8-8016-5B220396319D}" presName="connectorText" presStyleLbl="sibTrans2D1" presStyleIdx="0" presStyleCnt="2"/>
      <dgm:spPr/>
    </dgm:pt>
    <dgm:pt modelId="{3B8142C0-B372-43D0-A166-4423E16CCECE}" type="pres">
      <dgm:prSet presAssocID="{E5D570C0-0E97-4D29-9ACF-3BAE75D1798C}" presName="node" presStyleLbl="node1" presStyleIdx="1" presStyleCnt="3" custLinFactNeighborX="-50052" custLinFactNeighborY="11281">
        <dgm:presLayoutVars>
          <dgm:bulletEnabled val="1"/>
        </dgm:presLayoutVars>
      </dgm:prSet>
      <dgm:spPr/>
    </dgm:pt>
    <dgm:pt modelId="{22B6C142-D45D-432E-90E4-653175F1AFA7}" type="pres">
      <dgm:prSet presAssocID="{6EDBCCE3-4C65-497D-8EB1-CFAE392CCE3B}" presName="sibTrans" presStyleLbl="sibTrans2D1" presStyleIdx="1" presStyleCnt="2"/>
      <dgm:spPr/>
    </dgm:pt>
    <dgm:pt modelId="{2A917929-4511-44AC-A377-E06F32F4678E}" type="pres">
      <dgm:prSet presAssocID="{6EDBCCE3-4C65-497D-8EB1-CFAE392CCE3B}" presName="connectorText" presStyleLbl="sibTrans2D1" presStyleIdx="1" presStyleCnt="2"/>
      <dgm:spPr/>
    </dgm:pt>
    <dgm:pt modelId="{344F04F8-81F3-4187-95F8-9E9A2A5DA563}" type="pres">
      <dgm:prSet presAssocID="{09873E96-87A3-4729-8CCF-C4C56E0D6196}" presName="node" presStyleLbl="node1" presStyleIdx="2" presStyleCnt="3" custLinFactY="-95431" custLinFactNeighborX="51304" custLinFactNeighborY="-100000">
        <dgm:presLayoutVars>
          <dgm:bulletEnabled val="1"/>
        </dgm:presLayoutVars>
      </dgm:prSet>
      <dgm:spPr/>
    </dgm:pt>
  </dgm:ptLst>
  <dgm:cxnLst>
    <dgm:cxn modelId="{7B2C6A0A-2819-4250-BB4C-11FF6E4B355B}" type="presOf" srcId="{09873E96-87A3-4729-8CCF-C4C56E0D6196}" destId="{344F04F8-81F3-4187-95F8-9E9A2A5DA563}" srcOrd="0" destOrd="0" presId="urn:microsoft.com/office/officeart/2005/8/layout/process2"/>
    <dgm:cxn modelId="{403C790B-42F7-4068-AFD3-7B1F8BDC3744}" type="presOf" srcId="{6D4E4CB2-F432-4EC8-8016-5B220396319D}" destId="{D4710412-AE6C-48FE-8836-BA93D445A7A6}" srcOrd="0" destOrd="0" presId="urn:microsoft.com/office/officeart/2005/8/layout/process2"/>
    <dgm:cxn modelId="{8229CA29-5E76-4879-A751-81B211A7CA5D}" srcId="{BC582A87-2E48-43BA-BFC5-166BDA647CD7}" destId="{E5D570C0-0E97-4D29-9ACF-3BAE75D1798C}" srcOrd="1" destOrd="0" parTransId="{E786E617-27A4-4D6B-9812-500E3369FF86}" sibTransId="{6EDBCCE3-4C65-497D-8EB1-CFAE392CCE3B}"/>
    <dgm:cxn modelId="{004E612A-2E2F-4B34-8AC9-5B8BEA866ACB}" srcId="{BC582A87-2E48-43BA-BFC5-166BDA647CD7}" destId="{43E39C86-8675-4C46-B4FA-17A072E1B921}" srcOrd="0" destOrd="0" parTransId="{A3CFBFE4-7D95-4570-B960-8D1B944986B8}" sibTransId="{6D4E4CB2-F432-4EC8-8016-5B220396319D}"/>
    <dgm:cxn modelId="{0D363A2F-81FE-415E-A227-D45C00158552}" type="presOf" srcId="{6D4E4CB2-F432-4EC8-8016-5B220396319D}" destId="{23B4F083-B196-4B79-9ABD-7B0FE148A30C}" srcOrd="1" destOrd="0" presId="urn:microsoft.com/office/officeart/2005/8/layout/process2"/>
    <dgm:cxn modelId="{0BEAAF61-0FE7-41DB-B372-ED56E79FD50D}" srcId="{BC582A87-2E48-43BA-BFC5-166BDA647CD7}" destId="{09873E96-87A3-4729-8CCF-C4C56E0D6196}" srcOrd="2" destOrd="0" parTransId="{4CC428A8-9387-4034-8B68-C28F26A08490}" sibTransId="{FF735EC6-A3B0-446D-835A-71AE568E34FE}"/>
    <dgm:cxn modelId="{6366EC66-5001-4187-AB8A-B70548C49797}" type="presOf" srcId="{E5D570C0-0E97-4D29-9ACF-3BAE75D1798C}" destId="{3B8142C0-B372-43D0-A166-4423E16CCECE}" srcOrd="0" destOrd="0" presId="urn:microsoft.com/office/officeart/2005/8/layout/process2"/>
    <dgm:cxn modelId="{7D7EFA4A-E3CD-4287-9AE7-6F8FBB062F08}" type="presOf" srcId="{BC582A87-2E48-43BA-BFC5-166BDA647CD7}" destId="{F99D2519-3F2C-40B6-BFF0-1D355AA3CBF0}" srcOrd="0" destOrd="0" presId="urn:microsoft.com/office/officeart/2005/8/layout/process2"/>
    <dgm:cxn modelId="{A01E1059-AEF0-4910-B736-7B3A4066B2BC}" type="presOf" srcId="{6EDBCCE3-4C65-497D-8EB1-CFAE392CCE3B}" destId="{2A917929-4511-44AC-A377-E06F32F4678E}" srcOrd="1" destOrd="0" presId="urn:microsoft.com/office/officeart/2005/8/layout/process2"/>
    <dgm:cxn modelId="{E4558CEA-1BC9-4954-965A-89AC15C72EF0}" type="presOf" srcId="{6EDBCCE3-4C65-497D-8EB1-CFAE392CCE3B}" destId="{22B6C142-D45D-432E-90E4-653175F1AFA7}" srcOrd="0" destOrd="0" presId="urn:microsoft.com/office/officeart/2005/8/layout/process2"/>
    <dgm:cxn modelId="{ACA48CED-1A3E-4F6A-A369-C2E04FE137A7}" type="presOf" srcId="{43E39C86-8675-4C46-B4FA-17A072E1B921}" destId="{A5596285-6161-4D9E-8413-AF1786127AB1}" srcOrd="0" destOrd="0" presId="urn:microsoft.com/office/officeart/2005/8/layout/process2"/>
    <dgm:cxn modelId="{C3D36579-FB62-499D-9BC9-4E7506789C86}" type="presParOf" srcId="{F99D2519-3F2C-40B6-BFF0-1D355AA3CBF0}" destId="{A5596285-6161-4D9E-8413-AF1786127AB1}" srcOrd="0" destOrd="0" presId="urn:microsoft.com/office/officeart/2005/8/layout/process2"/>
    <dgm:cxn modelId="{262F8FEF-CC7C-4EFE-9B35-C14B1CA6F320}" type="presParOf" srcId="{F99D2519-3F2C-40B6-BFF0-1D355AA3CBF0}" destId="{D4710412-AE6C-48FE-8836-BA93D445A7A6}" srcOrd="1" destOrd="0" presId="urn:microsoft.com/office/officeart/2005/8/layout/process2"/>
    <dgm:cxn modelId="{6A2CB24D-93A5-49E3-A222-46B7426A585F}" type="presParOf" srcId="{D4710412-AE6C-48FE-8836-BA93D445A7A6}" destId="{23B4F083-B196-4B79-9ABD-7B0FE148A30C}" srcOrd="0" destOrd="0" presId="urn:microsoft.com/office/officeart/2005/8/layout/process2"/>
    <dgm:cxn modelId="{A1C9C9F1-1000-4F8A-BD79-672EFF63A3FF}" type="presParOf" srcId="{F99D2519-3F2C-40B6-BFF0-1D355AA3CBF0}" destId="{3B8142C0-B372-43D0-A166-4423E16CCECE}" srcOrd="2" destOrd="0" presId="urn:microsoft.com/office/officeart/2005/8/layout/process2"/>
    <dgm:cxn modelId="{E84CDEAD-18F5-4853-A65F-C55521583331}" type="presParOf" srcId="{F99D2519-3F2C-40B6-BFF0-1D355AA3CBF0}" destId="{22B6C142-D45D-432E-90E4-653175F1AFA7}" srcOrd="3" destOrd="0" presId="urn:microsoft.com/office/officeart/2005/8/layout/process2"/>
    <dgm:cxn modelId="{01878302-A942-40D7-B739-45266FFA3A38}" type="presParOf" srcId="{22B6C142-D45D-432E-90E4-653175F1AFA7}" destId="{2A917929-4511-44AC-A377-E06F32F4678E}" srcOrd="0" destOrd="0" presId="urn:microsoft.com/office/officeart/2005/8/layout/process2"/>
    <dgm:cxn modelId="{B714E6DB-05DE-4131-BB89-7848C2428C75}" type="presParOf" srcId="{F99D2519-3F2C-40B6-BFF0-1D355AA3CBF0}" destId="{344F04F8-81F3-4187-95F8-9E9A2A5DA563}" srcOrd="4" destOrd="0" presId="urn:microsoft.com/office/officeart/2005/8/layout/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4A1BA1-8CCD-FC48-A801-776E455B908C}" type="doc">
      <dgm:prSet loTypeId="urn:microsoft.com/office/officeart/2005/8/layout/process2" loCatId="" qsTypeId="urn:microsoft.com/office/officeart/2005/8/quickstyle/simple1" qsCatId="simple" csTypeId="urn:microsoft.com/office/officeart/2005/8/colors/colorful2" csCatId="colorful" phldr="1"/>
      <dgm:spPr/>
      <dgm:t>
        <a:bodyPr/>
        <a:lstStyle/>
        <a:p>
          <a:endParaRPr lang="en-US"/>
        </a:p>
      </dgm:t>
    </dgm:pt>
    <dgm:pt modelId="{C4756D6A-3332-0D46-AA5D-4B1F29C54047}">
      <dgm:prSet phldrT="[Text]"/>
      <dgm:spPr/>
      <dgm:t>
        <a:bodyPr/>
        <a:lstStyle/>
        <a:p>
          <a:r>
            <a:rPr lang="en-US" altLang="zh-CN" dirty="0"/>
            <a:t>R</a:t>
          </a:r>
          <a:r>
            <a:rPr lang="en-US" dirty="0"/>
            <a:t>epresentative</a:t>
          </a:r>
          <a:r>
            <a:rPr lang="zh-CN" altLang="en-US" dirty="0"/>
            <a:t> </a:t>
          </a:r>
          <a:r>
            <a:rPr lang="en-US" dirty="0"/>
            <a:t>sample of students</a:t>
          </a:r>
        </a:p>
      </dgm:t>
    </dgm:pt>
    <dgm:pt modelId="{2F004CE0-9018-FF45-BCE7-98A290A9DF4E}" type="parTrans" cxnId="{40029BDE-0C2F-9B4A-A521-050D57EECF24}">
      <dgm:prSet/>
      <dgm:spPr/>
      <dgm:t>
        <a:bodyPr/>
        <a:lstStyle/>
        <a:p>
          <a:endParaRPr lang="en-US"/>
        </a:p>
      </dgm:t>
    </dgm:pt>
    <dgm:pt modelId="{8D2C8B38-5816-DC43-A3C6-280B3AD3E0A2}" type="sibTrans" cxnId="{40029BDE-0C2F-9B4A-A521-050D57EECF24}">
      <dgm:prSet/>
      <dgm:spPr/>
      <dgm:t>
        <a:bodyPr/>
        <a:lstStyle/>
        <a:p>
          <a:endParaRPr lang="en-US"/>
        </a:p>
      </dgm:t>
    </dgm:pt>
    <dgm:pt modelId="{165DC058-25C4-C44B-8A06-3FDA2463C0B9}">
      <dgm:prSet phldrT="[Text]"/>
      <dgm:spPr/>
      <dgm:t>
        <a:bodyPr/>
        <a:lstStyle/>
        <a:p>
          <a:r>
            <a:rPr lang="en-US" altLang="zh-CN" dirty="0"/>
            <a:t>Assessments</a:t>
          </a:r>
          <a:endParaRPr lang="en-US" dirty="0"/>
        </a:p>
      </dgm:t>
    </dgm:pt>
    <dgm:pt modelId="{41421784-7A61-3542-B77C-1A8F84ECF2AA}" type="parTrans" cxnId="{071228D3-315E-5E4F-B73C-5DFFFC6332B2}">
      <dgm:prSet/>
      <dgm:spPr/>
      <dgm:t>
        <a:bodyPr/>
        <a:lstStyle/>
        <a:p>
          <a:endParaRPr lang="en-US"/>
        </a:p>
      </dgm:t>
    </dgm:pt>
    <dgm:pt modelId="{28B6A03F-48D0-5847-8249-241B81602EC1}" type="sibTrans" cxnId="{071228D3-315E-5E4F-B73C-5DFFFC6332B2}">
      <dgm:prSet/>
      <dgm:spPr/>
      <dgm:t>
        <a:bodyPr/>
        <a:lstStyle/>
        <a:p>
          <a:endParaRPr lang="en-US"/>
        </a:p>
      </dgm:t>
    </dgm:pt>
    <dgm:pt modelId="{B6AEA84E-EBD5-964A-8262-6AAD3DC78F45}">
      <dgm:prSet phldrT="[Text]"/>
      <dgm:spPr/>
      <dgm:t>
        <a:bodyPr/>
        <a:lstStyle/>
        <a:p>
          <a:r>
            <a:rPr lang="en-US" altLang="zh-CN" dirty="0"/>
            <a:t>Questionnaires</a:t>
          </a:r>
          <a:endParaRPr lang="en-US" dirty="0"/>
        </a:p>
      </dgm:t>
    </dgm:pt>
    <dgm:pt modelId="{9E19DA80-0FD0-1B42-908A-0B370466576E}" type="parTrans" cxnId="{3D020D15-16CB-EB44-907A-534FACAF9DE6}">
      <dgm:prSet/>
      <dgm:spPr/>
      <dgm:t>
        <a:bodyPr/>
        <a:lstStyle/>
        <a:p>
          <a:endParaRPr lang="en-US"/>
        </a:p>
      </dgm:t>
    </dgm:pt>
    <dgm:pt modelId="{57B45859-E72D-534E-B215-57B3EDAB6422}" type="sibTrans" cxnId="{3D020D15-16CB-EB44-907A-534FACAF9DE6}">
      <dgm:prSet/>
      <dgm:spPr/>
      <dgm:t>
        <a:bodyPr/>
        <a:lstStyle/>
        <a:p>
          <a:endParaRPr lang="en-US"/>
        </a:p>
      </dgm:t>
    </dgm:pt>
    <dgm:pt modelId="{EEE38C46-B547-BA44-A059-61AD51FB0961}" type="pres">
      <dgm:prSet presAssocID="{194A1BA1-8CCD-FC48-A801-776E455B908C}" presName="linearFlow" presStyleCnt="0">
        <dgm:presLayoutVars>
          <dgm:resizeHandles val="exact"/>
        </dgm:presLayoutVars>
      </dgm:prSet>
      <dgm:spPr/>
    </dgm:pt>
    <dgm:pt modelId="{1B65A84F-64AB-684A-ACA5-8A7070AB32BA}" type="pres">
      <dgm:prSet presAssocID="{C4756D6A-3332-0D46-AA5D-4B1F29C54047}" presName="node" presStyleLbl="node1" presStyleIdx="0" presStyleCnt="3">
        <dgm:presLayoutVars>
          <dgm:bulletEnabled val="1"/>
        </dgm:presLayoutVars>
      </dgm:prSet>
      <dgm:spPr/>
    </dgm:pt>
    <dgm:pt modelId="{D06D02BA-2CD7-8643-846F-C28DA31C3452}" type="pres">
      <dgm:prSet presAssocID="{8D2C8B38-5816-DC43-A3C6-280B3AD3E0A2}" presName="sibTrans" presStyleLbl="sibTrans2D1" presStyleIdx="0" presStyleCnt="2"/>
      <dgm:spPr/>
    </dgm:pt>
    <dgm:pt modelId="{7B526557-E782-1642-9F1E-E263AB01D4AC}" type="pres">
      <dgm:prSet presAssocID="{8D2C8B38-5816-DC43-A3C6-280B3AD3E0A2}" presName="connectorText" presStyleLbl="sibTrans2D1" presStyleIdx="0" presStyleCnt="2"/>
      <dgm:spPr/>
    </dgm:pt>
    <dgm:pt modelId="{6A3393B0-AA76-A24F-BC62-5F080E36A646}" type="pres">
      <dgm:prSet presAssocID="{165DC058-25C4-C44B-8A06-3FDA2463C0B9}" presName="node" presStyleLbl="node1" presStyleIdx="1" presStyleCnt="3">
        <dgm:presLayoutVars>
          <dgm:bulletEnabled val="1"/>
        </dgm:presLayoutVars>
      </dgm:prSet>
      <dgm:spPr/>
    </dgm:pt>
    <dgm:pt modelId="{1267DF56-E04B-2040-A838-99844FA4AA89}" type="pres">
      <dgm:prSet presAssocID="{28B6A03F-48D0-5847-8249-241B81602EC1}" presName="sibTrans" presStyleLbl="sibTrans2D1" presStyleIdx="1" presStyleCnt="2"/>
      <dgm:spPr/>
    </dgm:pt>
    <dgm:pt modelId="{9F02D423-413F-3245-9953-00629B7A47A8}" type="pres">
      <dgm:prSet presAssocID="{28B6A03F-48D0-5847-8249-241B81602EC1}" presName="connectorText" presStyleLbl="sibTrans2D1" presStyleIdx="1" presStyleCnt="2"/>
      <dgm:spPr/>
    </dgm:pt>
    <dgm:pt modelId="{2A27A1AF-CE2D-CF45-B2AD-E6FB2B672D73}" type="pres">
      <dgm:prSet presAssocID="{B6AEA84E-EBD5-964A-8262-6AAD3DC78F45}" presName="node" presStyleLbl="node1" presStyleIdx="2" presStyleCnt="3">
        <dgm:presLayoutVars>
          <dgm:bulletEnabled val="1"/>
        </dgm:presLayoutVars>
      </dgm:prSet>
      <dgm:spPr/>
    </dgm:pt>
  </dgm:ptLst>
  <dgm:cxnLst>
    <dgm:cxn modelId="{3D020D15-16CB-EB44-907A-534FACAF9DE6}" srcId="{194A1BA1-8CCD-FC48-A801-776E455B908C}" destId="{B6AEA84E-EBD5-964A-8262-6AAD3DC78F45}" srcOrd="2" destOrd="0" parTransId="{9E19DA80-0FD0-1B42-908A-0B370466576E}" sibTransId="{57B45859-E72D-534E-B215-57B3EDAB6422}"/>
    <dgm:cxn modelId="{70BE662D-2ED1-7C4E-B24A-AB7BADABCEC5}" type="presOf" srcId="{28B6A03F-48D0-5847-8249-241B81602EC1}" destId="{1267DF56-E04B-2040-A838-99844FA4AA89}" srcOrd="0" destOrd="0" presId="urn:microsoft.com/office/officeart/2005/8/layout/process2"/>
    <dgm:cxn modelId="{1932F760-5454-CC4A-957C-9E863139235D}" type="presOf" srcId="{28B6A03F-48D0-5847-8249-241B81602EC1}" destId="{9F02D423-413F-3245-9953-00629B7A47A8}" srcOrd="1" destOrd="0" presId="urn:microsoft.com/office/officeart/2005/8/layout/process2"/>
    <dgm:cxn modelId="{A134B445-6E0C-2C48-BDAB-0423E4F1337A}" type="presOf" srcId="{194A1BA1-8CCD-FC48-A801-776E455B908C}" destId="{EEE38C46-B547-BA44-A059-61AD51FB0961}" srcOrd="0" destOrd="0" presId="urn:microsoft.com/office/officeart/2005/8/layout/process2"/>
    <dgm:cxn modelId="{08341888-44DF-0145-8A0A-0D2517AF26A3}" type="presOf" srcId="{8D2C8B38-5816-DC43-A3C6-280B3AD3E0A2}" destId="{D06D02BA-2CD7-8643-846F-C28DA31C3452}" srcOrd="0" destOrd="0" presId="urn:microsoft.com/office/officeart/2005/8/layout/process2"/>
    <dgm:cxn modelId="{623E71B9-9A7E-8143-94A2-84A8C2AAD80C}" type="presOf" srcId="{8D2C8B38-5816-DC43-A3C6-280B3AD3E0A2}" destId="{7B526557-E782-1642-9F1E-E263AB01D4AC}" srcOrd="1" destOrd="0" presId="urn:microsoft.com/office/officeart/2005/8/layout/process2"/>
    <dgm:cxn modelId="{C5EB4ACD-D0BB-8B4D-9288-A0711D4B9F5B}" type="presOf" srcId="{C4756D6A-3332-0D46-AA5D-4B1F29C54047}" destId="{1B65A84F-64AB-684A-ACA5-8A7070AB32BA}" srcOrd="0" destOrd="0" presId="urn:microsoft.com/office/officeart/2005/8/layout/process2"/>
    <dgm:cxn modelId="{B16BD1CF-B4EB-CC40-AAED-7C71EA81C72E}" type="presOf" srcId="{B6AEA84E-EBD5-964A-8262-6AAD3DC78F45}" destId="{2A27A1AF-CE2D-CF45-B2AD-E6FB2B672D73}" srcOrd="0" destOrd="0" presId="urn:microsoft.com/office/officeart/2005/8/layout/process2"/>
    <dgm:cxn modelId="{071228D3-315E-5E4F-B73C-5DFFFC6332B2}" srcId="{194A1BA1-8CCD-FC48-A801-776E455B908C}" destId="{165DC058-25C4-C44B-8A06-3FDA2463C0B9}" srcOrd="1" destOrd="0" parTransId="{41421784-7A61-3542-B77C-1A8F84ECF2AA}" sibTransId="{28B6A03F-48D0-5847-8249-241B81602EC1}"/>
    <dgm:cxn modelId="{40029BDE-0C2F-9B4A-A521-050D57EECF24}" srcId="{194A1BA1-8CCD-FC48-A801-776E455B908C}" destId="{C4756D6A-3332-0D46-AA5D-4B1F29C54047}" srcOrd="0" destOrd="0" parTransId="{2F004CE0-9018-FF45-BCE7-98A290A9DF4E}" sibTransId="{8D2C8B38-5816-DC43-A3C6-280B3AD3E0A2}"/>
    <dgm:cxn modelId="{86E188E1-C64B-5D4C-956B-3A9E86F74203}" type="presOf" srcId="{165DC058-25C4-C44B-8A06-3FDA2463C0B9}" destId="{6A3393B0-AA76-A24F-BC62-5F080E36A646}" srcOrd="0" destOrd="0" presId="urn:microsoft.com/office/officeart/2005/8/layout/process2"/>
    <dgm:cxn modelId="{35BA009E-12D5-DA48-9F0D-8E580F384A1C}" type="presParOf" srcId="{EEE38C46-B547-BA44-A059-61AD51FB0961}" destId="{1B65A84F-64AB-684A-ACA5-8A7070AB32BA}" srcOrd="0" destOrd="0" presId="urn:microsoft.com/office/officeart/2005/8/layout/process2"/>
    <dgm:cxn modelId="{4D41198D-42E7-B344-AF15-CBED82D8FB62}" type="presParOf" srcId="{EEE38C46-B547-BA44-A059-61AD51FB0961}" destId="{D06D02BA-2CD7-8643-846F-C28DA31C3452}" srcOrd="1" destOrd="0" presId="urn:microsoft.com/office/officeart/2005/8/layout/process2"/>
    <dgm:cxn modelId="{972771C0-E832-5B43-B682-71B7B3101DCA}" type="presParOf" srcId="{D06D02BA-2CD7-8643-846F-C28DA31C3452}" destId="{7B526557-E782-1642-9F1E-E263AB01D4AC}" srcOrd="0" destOrd="0" presId="urn:microsoft.com/office/officeart/2005/8/layout/process2"/>
    <dgm:cxn modelId="{C8C5A03E-BFCB-7E4B-BE2F-83E1F9E9E91E}" type="presParOf" srcId="{EEE38C46-B547-BA44-A059-61AD51FB0961}" destId="{6A3393B0-AA76-A24F-BC62-5F080E36A646}" srcOrd="2" destOrd="0" presId="urn:microsoft.com/office/officeart/2005/8/layout/process2"/>
    <dgm:cxn modelId="{425F6AA3-271F-1640-BEBE-97A1C08C3EF7}" type="presParOf" srcId="{EEE38C46-B547-BA44-A059-61AD51FB0961}" destId="{1267DF56-E04B-2040-A838-99844FA4AA89}" srcOrd="3" destOrd="0" presId="urn:microsoft.com/office/officeart/2005/8/layout/process2"/>
    <dgm:cxn modelId="{871B7BB8-79DF-9441-8CFA-7088C3514CCD}" type="presParOf" srcId="{1267DF56-E04B-2040-A838-99844FA4AA89}" destId="{9F02D423-413F-3245-9953-00629B7A47A8}" srcOrd="0" destOrd="0" presId="urn:microsoft.com/office/officeart/2005/8/layout/process2"/>
    <dgm:cxn modelId="{EECE7830-2C59-AE4C-A32E-FE8068E7642E}" type="presParOf" srcId="{EEE38C46-B547-BA44-A059-61AD51FB0961}" destId="{2A27A1AF-CE2D-CF45-B2AD-E6FB2B672D73}"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96285-6161-4D9E-8413-AF1786127AB1}">
      <dsp:nvSpPr>
        <dsp:cNvPr id="0" name=""/>
        <dsp:cNvSpPr/>
      </dsp:nvSpPr>
      <dsp:spPr>
        <a:xfrm>
          <a:off x="289949" y="0"/>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Conduct literature review</a:t>
          </a:r>
        </a:p>
      </dsp:txBody>
      <dsp:txXfrm>
        <a:off x="305567" y="15618"/>
        <a:ext cx="1964290" cy="502015"/>
      </dsp:txXfrm>
    </dsp:sp>
    <dsp:sp modelId="{D4710412-AE6C-48FE-8836-BA93D445A7A6}">
      <dsp:nvSpPr>
        <dsp:cNvPr id="0" name=""/>
        <dsp:cNvSpPr/>
      </dsp:nvSpPr>
      <dsp:spPr>
        <a:xfrm rot="5400000">
          <a:off x="1187727" y="546582"/>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566579"/>
        <a:ext cx="143977" cy="139978"/>
      </dsp:txXfrm>
    </dsp:sp>
    <dsp:sp modelId="{3B8142C0-B372-43D0-A166-4423E16CCECE}">
      <dsp:nvSpPr>
        <dsp:cNvPr id="0" name=""/>
        <dsp:cNvSpPr/>
      </dsp:nvSpPr>
      <dsp:spPr>
        <a:xfrm>
          <a:off x="289949" y="799876"/>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3462"/>
              </a:solidFill>
            </a:rPr>
            <a:t>Put theory-driven variables as the input to the regression</a:t>
          </a:r>
        </a:p>
      </dsp:txBody>
      <dsp:txXfrm>
        <a:off x="305567" y="815494"/>
        <a:ext cx="1964290" cy="502015"/>
      </dsp:txXfrm>
    </dsp:sp>
    <dsp:sp modelId="{22B6C142-D45D-432E-90E4-653175F1AFA7}">
      <dsp:nvSpPr>
        <dsp:cNvPr id="0" name=""/>
        <dsp:cNvSpPr/>
      </dsp:nvSpPr>
      <dsp:spPr>
        <a:xfrm rot="5400000">
          <a:off x="1187727" y="1346459"/>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1366456"/>
        <a:ext cx="143977" cy="139978"/>
      </dsp:txXfrm>
    </dsp:sp>
    <dsp:sp modelId="{344F04F8-81F3-4187-95F8-9E9A2A5DA563}">
      <dsp:nvSpPr>
        <dsp:cNvPr id="0" name=""/>
        <dsp:cNvSpPr/>
      </dsp:nvSpPr>
      <dsp:spPr>
        <a:xfrm>
          <a:off x="289949" y="1599753"/>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Find out the relationship between X and Y</a:t>
          </a:r>
        </a:p>
      </dsp:txBody>
      <dsp:txXfrm>
        <a:off x="305567" y="1615371"/>
        <a:ext cx="1964290" cy="502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96285-6161-4D9E-8413-AF1786127AB1}">
      <dsp:nvSpPr>
        <dsp:cNvPr id="0" name=""/>
        <dsp:cNvSpPr/>
      </dsp:nvSpPr>
      <dsp:spPr>
        <a:xfrm>
          <a:off x="1030336" y="0"/>
          <a:ext cx="202903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Put all variables as the input to the model</a:t>
          </a:r>
        </a:p>
      </dsp:txBody>
      <dsp:txXfrm>
        <a:off x="1045954" y="15618"/>
        <a:ext cx="1997800" cy="502015"/>
      </dsp:txXfrm>
    </dsp:sp>
    <dsp:sp modelId="{D4710412-AE6C-48FE-8836-BA93D445A7A6}">
      <dsp:nvSpPr>
        <dsp:cNvPr id="0" name=""/>
        <dsp:cNvSpPr/>
      </dsp:nvSpPr>
      <dsp:spPr>
        <a:xfrm rot="8444601">
          <a:off x="1361239" y="561621"/>
          <a:ext cx="351658"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425105" y="586837"/>
        <a:ext cx="279669" cy="143977"/>
      </dsp:txXfrm>
    </dsp:sp>
    <dsp:sp modelId="{3B8142C0-B372-43D0-A166-4423E16CCECE}">
      <dsp:nvSpPr>
        <dsp:cNvPr id="0" name=""/>
        <dsp:cNvSpPr/>
      </dsp:nvSpPr>
      <dsp:spPr>
        <a:xfrm>
          <a:off x="14763" y="829954"/>
          <a:ext cx="202903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Rank the predictive value of X in predicting Y</a:t>
          </a:r>
        </a:p>
      </dsp:txBody>
      <dsp:txXfrm>
        <a:off x="30381" y="845572"/>
        <a:ext cx="1997800" cy="502015"/>
      </dsp:txXfrm>
    </dsp:sp>
    <dsp:sp modelId="{22B6C142-D45D-432E-90E4-653175F1AFA7}">
      <dsp:nvSpPr>
        <dsp:cNvPr id="0" name=""/>
        <dsp:cNvSpPr/>
      </dsp:nvSpPr>
      <dsp:spPr>
        <a:xfrm rot="21590399">
          <a:off x="2045909" y="973742"/>
          <a:ext cx="12655"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045909" y="1021740"/>
        <a:ext cx="8859" cy="143977"/>
      </dsp:txXfrm>
    </dsp:sp>
    <dsp:sp modelId="{344F04F8-81F3-4187-95F8-9E9A2A5DA563}">
      <dsp:nvSpPr>
        <dsp:cNvPr id="0" name=""/>
        <dsp:cNvSpPr/>
      </dsp:nvSpPr>
      <dsp:spPr>
        <a:xfrm>
          <a:off x="2060673" y="824241"/>
          <a:ext cx="202903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Find out the performance of the model in predicting Y</a:t>
          </a:r>
        </a:p>
      </dsp:txBody>
      <dsp:txXfrm>
        <a:off x="2076291" y="839859"/>
        <a:ext cx="1997800" cy="502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5A84F-64AB-684A-ACA5-8A7070AB32BA}">
      <dsp:nvSpPr>
        <dsp:cNvPr id="0" name=""/>
        <dsp:cNvSpPr/>
      </dsp:nvSpPr>
      <dsp:spPr>
        <a:xfrm>
          <a:off x="16031" y="0"/>
          <a:ext cx="2493085" cy="1385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R</a:t>
          </a:r>
          <a:r>
            <a:rPr lang="en-US" sz="2600" kern="1200" dirty="0"/>
            <a:t>epresentative</a:t>
          </a:r>
          <a:r>
            <a:rPr lang="zh-CN" altLang="en-US" sz="2600" kern="1200" dirty="0"/>
            <a:t> </a:t>
          </a:r>
          <a:r>
            <a:rPr lang="en-US" sz="2600" kern="1200" dirty="0"/>
            <a:t>sample of students</a:t>
          </a:r>
        </a:p>
      </dsp:txBody>
      <dsp:txXfrm>
        <a:off x="56598" y="40567"/>
        <a:ext cx="2411951" cy="1303913"/>
      </dsp:txXfrm>
    </dsp:sp>
    <dsp:sp modelId="{D06D02BA-2CD7-8643-846F-C28DA31C3452}">
      <dsp:nvSpPr>
        <dsp:cNvPr id="0" name=""/>
        <dsp:cNvSpPr/>
      </dsp:nvSpPr>
      <dsp:spPr>
        <a:xfrm rot="5400000">
          <a:off x="1002877" y="1419673"/>
          <a:ext cx="519392" cy="62327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1471612"/>
        <a:ext cx="373963" cy="363574"/>
      </dsp:txXfrm>
    </dsp:sp>
    <dsp:sp modelId="{6A3393B0-AA76-A24F-BC62-5F080E36A646}">
      <dsp:nvSpPr>
        <dsp:cNvPr id="0" name=""/>
        <dsp:cNvSpPr/>
      </dsp:nvSpPr>
      <dsp:spPr>
        <a:xfrm>
          <a:off x="16031" y="2077570"/>
          <a:ext cx="2493085" cy="1385047"/>
        </a:xfrm>
        <a:prstGeom prst="roundRect">
          <a:avLst>
            <a:gd name="adj" fmla="val 10000"/>
          </a:avLst>
        </a:prstGeom>
        <a:solidFill>
          <a:schemeClr val="accent2">
            <a:hueOff val="-1123370"/>
            <a:satOff val="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Assessments</a:t>
          </a:r>
          <a:endParaRPr lang="en-US" sz="2600" kern="1200" dirty="0"/>
        </a:p>
      </dsp:txBody>
      <dsp:txXfrm>
        <a:off x="56598" y="2118137"/>
        <a:ext cx="2411951" cy="1303913"/>
      </dsp:txXfrm>
    </dsp:sp>
    <dsp:sp modelId="{1267DF56-E04B-2040-A838-99844FA4AA89}">
      <dsp:nvSpPr>
        <dsp:cNvPr id="0" name=""/>
        <dsp:cNvSpPr/>
      </dsp:nvSpPr>
      <dsp:spPr>
        <a:xfrm rot="5400000">
          <a:off x="1002877" y="3497244"/>
          <a:ext cx="519392" cy="623271"/>
        </a:xfrm>
        <a:prstGeom prst="rightArrow">
          <a:avLst>
            <a:gd name="adj1" fmla="val 60000"/>
            <a:gd name="adj2" fmla="val 50000"/>
          </a:avLst>
        </a:prstGeom>
        <a:solidFill>
          <a:schemeClr val="accent2">
            <a:hueOff val="-2246741"/>
            <a:satOff val="0"/>
            <a:lumOff val="-180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3549183"/>
        <a:ext cx="373963" cy="363574"/>
      </dsp:txXfrm>
    </dsp:sp>
    <dsp:sp modelId="{2A27A1AF-CE2D-CF45-B2AD-E6FB2B672D73}">
      <dsp:nvSpPr>
        <dsp:cNvPr id="0" name=""/>
        <dsp:cNvSpPr/>
      </dsp:nvSpPr>
      <dsp:spPr>
        <a:xfrm>
          <a:off x="16031" y="4155141"/>
          <a:ext cx="2493085" cy="1385047"/>
        </a:xfrm>
        <a:prstGeom prst="roundRect">
          <a:avLst>
            <a:gd name="adj" fmla="val 10000"/>
          </a:avLst>
        </a:prstGeom>
        <a:solidFill>
          <a:schemeClr val="accent2">
            <a:hueOff val="-2246741"/>
            <a:satOff val="0"/>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Questionnaires</a:t>
          </a:r>
          <a:endParaRPr lang="en-US" sz="2600" kern="1200" dirty="0"/>
        </a:p>
      </dsp:txBody>
      <dsp:txXfrm>
        <a:off x="56598" y="4195708"/>
        <a:ext cx="2411951" cy="13039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8136" y="8719527"/>
            <a:ext cx="3043343" cy="465455"/>
          </a:xfrm>
          <a:prstGeom prst="rect">
            <a:avLst/>
          </a:prstGeom>
        </p:spPr>
        <p:txBody>
          <a:bodyPr vert="horz" lIns="93324" tIns="46662" rIns="93324" bIns="46662" rtlCol="0" anchor="b" anchorCtr="0"/>
          <a:lstStyle>
            <a:lvl1pPr algn="r">
              <a:defRPr sz="1200"/>
            </a:lvl1pPr>
          </a:lstStyle>
          <a:p>
            <a:r>
              <a:rPr lang="en-US" sz="1000">
                <a:latin typeface="Arial" panose="020B0604020202020204" pitchFamily="34" charset="0"/>
              </a:rPr>
              <a:t>(added from Insert tab, Header &amp; Footer icon, Fixed Date and time)  1/23/2018</a:t>
            </a:r>
            <a:endParaRPr lang="en-US" sz="1000" dirty="0"/>
          </a:p>
        </p:txBody>
      </p:sp>
      <p:sp>
        <p:nvSpPr>
          <p:cNvPr id="4" name="Footer Placeholder 3"/>
          <p:cNvSpPr>
            <a:spLocks noGrp="1"/>
          </p:cNvSpPr>
          <p:nvPr>
            <p:ph type="ftr" sz="quarter" idx="2"/>
          </p:nvPr>
        </p:nvSpPr>
        <p:spPr>
          <a:xfrm>
            <a:off x="4" y="8717912"/>
            <a:ext cx="3043343" cy="465455"/>
          </a:xfrm>
          <a:prstGeom prst="rect">
            <a:avLst/>
          </a:prstGeom>
        </p:spPr>
        <p:txBody>
          <a:bodyPr vert="horz" lIns="93324" tIns="46662" rIns="93324" bIns="46662" rtlCol="0" anchor="b"/>
          <a:lstStyle>
            <a:lvl1pPr algn="l">
              <a:defRPr sz="1200"/>
            </a:lvl1pPr>
          </a:lstStyle>
          <a:p>
            <a:r>
              <a:rPr lang="en-US" sz="1000" dirty="0">
                <a:latin typeface="Arial" panose="020B0604020202020204" pitchFamily="34" charset="0"/>
              </a:rPr>
              <a:t>Presentation Title (added from Insert tab, Header &amp; Footer icon)</a:t>
            </a:r>
            <a:endParaRPr lang="en-US" sz="1000" dirty="0"/>
          </a:p>
        </p:txBody>
      </p:sp>
      <p:sp>
        <p:nvSpPr>
          <p:cNvPr id="5" name="Slide Number Placeholder 4"/>
          <p:cNvSpPr>
            <a:spLocks noGrp="1"/>
          </p:cNvSpPr>
          <p:nvPr>
            <p:ph type="sldNum" sz="quarter" idx="3"/>
          </p:nvPr>
        </p:nvSpPr>
        <p:spPr>
          <a:xfrm>
            <a:off x="3301180" y="8935238"/>
            <a:ext cx="339154" cy="248124"/>
          </a:xfrm>
          <a:prstGeom prst="rect">
            <a:avLst/>
          </a:prstGeom>
        </p:spPr>
        <p:txBody>
          <a:bodyPr vert="horz" wrap="none" lIns="93324" tIns="46662" rIns="93324" bIns="46662" rtlCol="0" anchor="b">
            <a:spAutoFit/>
          </a:bodyPr>
          <a:lstStyle>
            <a:lvl1pPr algn="r">
              <a:defRPr sz="1200"/>
            </a:lvl1pPr>
          </a:lstStyle>
          <a:p>
            <a:fld id="{8ECF3336-8297-0546-B238-9969018B7F84}" type="slidenum">
              <a:rPr lang="en-US" sz="1000"/>
              <a:t>‹#›</a:t>
            </a:fld>
            <a:endParaRPr lang="en-US" sz="1000" dirty="0"/>
          </a:p>
        </p:txBody>
      </p:sp>
      <p:pic>
        <p:nvPicPr>
          <p:cNvPr id="11" name="Picture 10">
            <a:extLst>
              <a:ext uri="{FF2B5EF4-FFF2-40B4-BE49-F238E27FC236}">
                <a16:creationId xmlns:a16="http://schemas.microsoft.com/office/drawing/2014/main" id="{C06ED5D5-4B95-4241-858C-94762E2091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94" y="93642"/>
            <a:ext cx="1196088" cy="457200"/>
          </a:xfrm>
          <a:prstGeom prst="rect">
            <a:avLst/>
          </a:prstGeom>
        </p:spPr>
      </p:pic>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003" y="124120"/>
            <a:ext cx="1205631" cy="457200"/>
          </a:xfrm>
          <a:prstGeom prst="rect">
            <a:avLst/>
          </a:prstGeom>
        </p:spPr>
      </p:pic>
      <p:sp>
        <p:nvSpPr>
          <p:cNvPr id="3" name="Date Placeholder 2"/>
          <p:cNvSpPr>
            <a:spLocks noGrp="1"/>
          </p:cNvSpPr>
          <p:nvPr>
            <p:ph type="dt" idx="1"/>
          </p:nvPr>
        </p:nvSpPr>
        <p:spPr>
          <a:xfrm>
            <a:off x="3978136" y="8688499"/>
            <a:ext cx="3043343" cy="620607"/>
          </a:xfrm>
          <a:prstGeom prst="rect">
            <a:avLst/>
          </a:prstGeom>
        </p:spPr>
        <p:txBody>
          <a:bodyPr vert="horz" lIns="93324" tIns="46662" rIns="93324" bIns="46662" rtlCol="0" anchor="b" anchorCtr="0"/>
          <a:lstStyle>
            <a:lvl1pPr algn="r">
              <a:defRPr sz="1000" baseline="0">
                <a:latin typeface="Calibri"/>
              </a:defRPr>
            </a:lvl1pPr>
          </a:lstStyle>
          <a:p>
            <a:r>
              <a:rPr lang="en-US"/>
              <a:t>(added from Insert tab, Header &amp; Footer icon, Fixed Date and time)  1/23/2018</a:t>
            </a:r>
            <a:endParaRPr lang="en-US" dirty="0"/>
          </a:p>
        </p:txBody>
      </p:sp>
      <p:sp>
        <p:nvSpPr>
          <p:cNvPr id="4" name="Slide Image Placeholder 3"/>
          <p:cNvSpPr>
            <a:spLocks noGrp="1" noRot="1" noChangeAspect="1"/>
          </p:cNvSpPr>
          <p:nvPr>
            <p:ph type="sldImg" idx="2"/>
          </p:nvPr>
        </p:nvSpPr>
        <p:spPr>
          <a:xfrm>
            <a:off x="1073150" y="690563"/>
            <a:ext cx="4876800" cy="2743200"/>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1" y="3542763"/>
            <a:ext cx="7021475" cy="503661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4" y="8688502"/>
            <a:ext cx="3043343" cy="620607"/>
          </a:xfrm>
          <a:prstGeom prst="rect">
            <a:avLst/>
          </a:prstGeom>
        </p:spPr>
        <p:txBody>
          <a:bodyPr vert="horz" lIns="93324" tIns="46662" rIns="93324" bIns="46662" rtlCol="0" anchor="b" anchorCtr="0"/>
          <a:lstStyle>
            <a:lvl1pPr algn="l">
              <a:defRPr sz="1100">
                <a:latin typeface="Calibri"/>
              </a:defRPr>
            </a:lvl1pPr>
          </a:lstStyle>
          <a:p>
            <a:r>
              <a:rPr lang="en-US" dirty="0"/>
              <a:t>Presentation Title (added from Insert tab, Header &amp; Footer icon)</a:t>
            </a:r>
          </a:p>
        </p:txBody>
      </p:sp>
      <p:sp>
        <p:nvSpPr>
          <p:cNvPr id="7" name="Slide Number Placeholder 6"/>
          <p:cNvSpPr>
            <a:spLocks noGrp="1"/>
          </p:cNvSpPr>
          <p:nvPr>
            <p:ph type="sldNum" sz="quarter" idx="5"/>
          </p:nvPr>
        </p:nvSpPr>
        <p:spPr>
          <a:xfrm>
            <a:off x="3420180" y="9036542"/>
            <a:ext cx="182742" cy="231784"/>
          </a:xfrm>
          <a:prstGeom prst="rect">
            <a:avLst/>
          </a:prstGeom>
        </p:spPr>
        <p:txBody>
          <a:bodyPr vert="horz" wrap="none" lIns="0" tIns="0" rIns="0" bIns="46662" rtlCol="0" anchor="ctr" anchorCtr="1">
            <a:spAutoFit/>
          </a:bodyPr>
          <a:lstStyle>
            <a:lvl1pPr algn="ctr">
              <a:defRPr sz="12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a:t>
            </a:fld>
            <a:endParaRPr lang="en-US" dirty="0"/>
          </a:p>
        </p:txBody>
      </p:sp>
      <p:sp>
        <p:nvSpPr>
          <p:cNvPr id="5" name="Date Placeholder 4">
            <a:extLst>
              <a:ext uri="{FF2B5EF4-FFF2-40B4-BE49-F238E27FC236}">
                <a16:creationId xmlns:a16="http://schemas.microsoft.com/office/drawing/2014/main" id="{5C68BE9B-CDA6-4E9A-951F-1A5EB9FEFC10}"/>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D048B2A6-7232-495D-BC20-A40C1870A132}"/>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164188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10</a:t>
            </a:fld>
            <a:endParaRPr lang="en-US" dirty="0"/>
          </a:p>
        </p:txBody>
      </p:sp>
    </p:spTree>
    <p:extLst>
      <p:ext uri="{BB962C8B-B14F-4D97-AF65-F5344CB8AC3E}">
        <p14:creationId xmlns:p14="http://schemas.microsoft.com/office/powerpoint/2010/main" val="67484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11</a:t>
            </a:fld>
            <a:endParaRPr lang="en-US" dirty="0"/>
          </a:p>
        </p:txBody>
      </p:sp>
    </p:spTree>
    <p:extLst>
      <p:ext uri="{BB962C8B-B14F-4D97-AF65-F5344CB8AC3E}">
        <p14:creationId xmlns:p14="http://schemas.microsoft.com/office/powerpoint/2010/main" val="81744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pPr/>
              <a:t>12</a:t>
            </a:fld>
            <a:endParaRPr lang="en-US" dirty="0"/>
          </a:p>
        </p:txBody>
      </p:sp>
      <p:sp>
        <p:nvSpPr>
          <p:cNvPr id="5" name="Date Placeholder 4">
            <a:extLst>
              <a:ext uri="{FF2B5EF4-FFF2-40B4-BE49-F238E27FC236}">
                <a16:creationId xmlns:a16="http://schemas.microsoft.com/office/drawing/2014/main" id="{41E0B888-5E50-4238-98DF-A40E6ADC4016}"/>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4356D392-81BA-4CFF-943C-D627BC0E1617}"/>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359346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13</a:t>
            </a:fld>
            <a:endParaRPr lang="en-US" dirty="0"/>
          </a:p>
        </p:txBody>
      </p:sp>
      <p:sp>
        <p:nvSpPr>
          <p:cNvPr id="5" name="Date Placeholder 4">
            <a:extLst>
              <a:ext uri="{FF2B5EF4-FFF2-40B4-BE49-F238E27FC236}">
                <a16:creationId xmlns:a16="http://schemas.microsoft.com/office/drawing/2014/main" id="{5C68BE9B-CDA6-4E9A-951F-1A5EB9FEFC10}"/>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D048B2A6-7232-495D-BC20-A40C1870A132}"/>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715844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14</a:t>
            </a:fld>
            <a:endParaRPr lang="en-US" dirty="0"/>
          </a:p>
        </p:txBody>
      </p:sp>
    </p:spTree>
    <p:extLst>
      <p:ext uri="{BB962C8B-B14F-4D97-AF65-F5344CB8AC3E}">
        <p14:creationId xmlns:p14="http://schemas.microsoft.com/office/powerpoint/2010/main" val="253474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15</a:t>
            </a:fld>
            <a:endParaRPr lang="en-US" dirty="0"/>
          </a:p>
        </p:txBody>
      </p:sp>
    </p:spTree>
    <p:extLst>
      <p:ext uri="{BB962C8B-B14F-4D97-AF65-F5344CB8AC3E}">
        <p14:creationId xmlns:p14="http://schemas.microsoft.com/office/powerpoint/2010/main" val="3979904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16</a:t>
            </a:fld>
            <a:endParaRPr lang="en-US" dirty="0"/>
          </a:p>
        </p:txBody>
      </p:sp>
    </p:spTree>
    <p:extLst>
      <p:ext uri="{BB962C8B-B14F-4D97-AF65-F5344CB8AC3E}">
        <p14:creationId xmlns:p14="http://schemas.microsoft.com/office/powerpoint/2010/main" val="205020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17</a:t>
            </a:fld>
            <a:endParaRPr lang="en-US" dirty="0"/>
          </a:p>
        </p:txBody>
      </p:sp>
    </p:spTree>
    <p:extLst>
      <p:ext uri="{BB962C8B-B14F-4D97-AF65-F5344CB8AC3E}">
        <p14:creationId xmlns:p14="http://schemas.microsoft.com/office/powerpoint/2010/main" val="3334017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solidFill>
                  <a:srgbClr val="595959"/>
                </a:solidFill>
              </a:rPr>
              <a:pPr/>
              <a:t>19</a:t>
            </a:fld>
            <a:endParaRPr lang="en-US" dirty="0">
              <a:solidFill>
                <a:srgbClr val="595959"/>
              </a:solidFill>
            </a:endParaRPr>
          </a:p>
        </p:txBody>
      </p:sp>
      <p:sp>
        <p:nvSpPr>
          <p:cNvPr id="5" name="Date Placeholder 4">
            <a:extLst>
              <a:ext uri="{FF2B5EF4-FFF2-40B4-BE49-F238E27FC236}">
                <a16:creationId xmlns:a16="http://schemas.microsoft.com/office/drawing/2014/main" id="{2C13CD96-EABC-4610-86EF-6CA42DE99859}"/>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03C3D3AE-3057-4AE3-8328-1693B217095C}"/>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81798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for Armenia, which did participate in TIMSS 2015 at grades 4 and 8, are not shown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their data are not comparable for trend analysis. </a:t>
            </a:r>
            <a:endParaRPr lang="en-US" dirty="0"/>
          </a:p>
        </p:txBody>
      </p:sp>
      <p:sp>
        <p:nvSpPr>
          <p:cNvPr id="4" name="Slide Number Placeholder 3"/>
          <p:cNvSpPr>
            <a:spLocks noGrp="1"/>
          </p:cNvSpPr>
          <p:nvPr>
            <p:ph type="sldNum" sz="quarter" idx="10"/>
          </p:nvPr>
        </p:nvSpPr>
        <p:spPr/>
        <p:txBody>
          <a:bodyPr/>
          <a:lstStyle/>
          <a:p>
            <a:fld id="{86C42388-85CA-4F00-9B06-7AA7110AE2FE}" type="slidenum">
              <a:rPr lang="en-US" smtClean="0"/>
              <a:t>31</a:t>
            </a:fld>
            <a:endParaRPr lang="en-US"/>
          </a:p>
        </p:txBody>
      </p:sp>
    </p:spTree>
    <p:extLst>
      <p:ext uri="{BB962C8B-B14F-4D97-AF65-F5344CB8AC3E}">
        <p14:creationId xmlns:p14="http://schemas.microsoft.com/office/powerpoint/2010/main" val="418218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a:t>
            </a:fld>
            <a:endParaRPr lang="en-US" dirty="0"/>
          </a:p>
        </p:txBody>
      </p:sp>
    </p:spTree>
    <p:extLst>
      <p:ext uri="{BB962C8B-B14F-4D97-AF65-F5344CB8AC3E}">
        <p14:creationId xmlns:p14="http://schemas.microsoft.com/office/powerpoint/2010/main" val="1164002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44395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4</a:t>
            </a:fld>
            <a:endParaRPr lang="en-US" dirty="0"/>
          </a:p>
        </p:txBody>
      </p:sp>
    </p:spTree>
    <p:extLst>
      <p:ext uri="{BB962C8B-B14F-4D97-AF65-F5344CB8AC3E}">
        <p14:creationId xmlns:p14="http://schemas.microsoft.com/office/powerpoint/2010/main" val="6861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5</a:t>
            </a:fld>
            <a:endParaRPr lang="en-US" dirty="0"/>
          </a:p>
        </p:txBody>
      </p:sp>
    </p:spTree>
    <p:extLst>
      <p:ext uri="{BB962C8B-B14F-4D97-AF65-F5344CB8AC3E}">
        <p14:creationId xmlns:p14="http://schemas.microsoft.com/office/powerpoint/2010/main" val="115320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6</a:t>
            </a:fld>
            <a:endParaRPr lang="en-US" dirty="0"/>
          </a:p>
        </p:txBody>
      </p:sp>
    </p:spTree>
    <p:extLst>
      <p:ext uri="{BB962C8B-B14F-4D97-AF65-F5344CB8AC3E}">
        <p14:creationId xmlns:p14="http://schemas.microsoft.com/office/powerpoint/2010/main" val="17335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7</a:t>
            </a:fld>
            <a:endParaRPr lang="en-US" dirty="0"/>
          </a:p>
        </p:txBody>
      </p:sp>
    </p:spTree>
    <p:extLst>
      <p:ext uri="{BB962C8B-B14F-4D97-AF65-F5344CB8AC3E}">
        <p14:creationId xmlns:p14="http://schemas.microsoft.com/office/powerpoint/2010/main" val="165831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8</a:t>
            </a:fld>
            <a:endParaRPr lang="en-US" dirty="0"/>
          </a:p>
        </p:txBody>
      </p:sp>
    </p:spTree>
    <p:extLst>
      <p:ext uri="{BB962C8B-B14F-4D97-AF65-F5344CB8AC3E}">
        <p14:creationId xmlns:p14="http://schemas.microsoft.com/office/powerpoint/2010/main" val="148047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9</a:t>
            </a:fld>
            <a:endParaRPr lang="en-US" dirty="0"/>
          </a:p>
        </p:txBody>
      </p:sp>
    </p:spTree>
    <p:extLst>
      <p:ext uri="{BB962C8B-B14F-4D97-AF65-F5344CB8AC3E}">
        <p14:creationId xmlns:p14="http://schemas.microsoft.com/office/powerpoint/2010/main" val="369757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0619939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
        <p:nvSpPr>
          <p:cNvPr id="3" name="Slide Number Placeholder 2"/>
          <p:cNvSpPr>
            <a:spLocks noGrp="1"/>
          </p:cNvSpPr>
          <p:nvPr>
            <p:ph type="sldNum" sz="quarter" idx="2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Title 1"/>
          <p:cNvSpPr>
            <a:spLocks noGrp="1"/>
          </p:cNvSpPr>
          <p:nvPr userDrawn="1">
            <p:ph type="title" hasCustomPrompt="1"/>
          </p:nvPr>
        </p:nvSpPr>
        <p:spPr>
          <a:xfrm>
            <a:off x="436254" y="164387"/>
            <a:ext cx="5257800" cy="997196"/>
          </a:xfrm>
        </p:spPr>
        <p:txBody>
          <a:bodyPr anchor="b" anchorCtr="0">
            <a:normAutofit/>
          </a:bodyPr>
          <a:lstStyle>
            <a:lvl1pPr>
              <a:defRPr baseline="0">
                <a:solidFill>
                  <a:srgbClr val="FFFFFF"/>
                </a:solidFill>
              </a:defRPr>
            </a:lvl1pPr>
          </a:lstStyle>
          <a:p>
            <a:r>
              <a:rPr lang="en-US" dirty="0"/>
              <a:t>Photo Right</a:t>
            </a:r>
          </a:p>
        </p:txBody>
      </p:sp>
      <p:sp>
        <p:nvSpPr>
          <p:cNvPr id="52" name="Text Placeholder 9"/>
          <p:cNvSpPr>
            <a:spLocks noGrp="1"/>
          </p:cNvSpPr>
          <p:nvPr userDrawn="1">
            <p:ph type="body" sz="quarter" idx="13"/>
          </p:nvPr>
        </p:nvSpPr>
        <p:spPr>
          <a:xfrm>
            <a:off x="436254" y="1248069"/>
            <a:ext cx="5257800" cy="482907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3"/>
          <p:cNvSpPr>
            <a:spLocks noGrp="1"/>
          </p:cNvSpPr>
          <p:nvPr userDrawn="1">
            <p:ph sz="half" idx="2" hasCustomPrompt="1"/>
          </p:nvPr>
        </p:nvSpPr>
        <p:spPr>
          <a:xfrm>
            <a:off x="6092951"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4" name="Slide Number Placeholder 4"/>
          <p:cNvSpPr>
            <a:spLocks noGrp="1"/>
          </p:cNvSpPr>
          <p:nvPr userDrawn="1">
            <p:ph type="sldNum" sz="quarter" idx="15"/>
          </p:nvPr>
        </p:nvSpPr>
        <p:spPr>
          <a:xfrm>
            <a:off x="11914632" y="6592824"/>
            <a:ext cx="153889" cy="153888"/>
          </a:xfrm>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6730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userDrawn="1">
            <p:ph type="title" hasCustomPrompt="1"/>
          </p:nvPr>
        </p:nvSpPr>
        <p:spPr>
          <a:xfrm>
            <a:off x="6529206" y="164387"/>
            <a:ext cx="5257800" cy="997196"/>
          </a:xfrm>
        </p:spPr>
        <p:txBody>
          <a:bodyPr anchor="b" anchorCtr="0">
            <a:normAutofit/>
          </a:bodyPr>
          <a:lstStyle>
            <a:lvl1pPr>
              <a:defRPr baseline="0">
                <a:solidFill>
                  <a:srgbClr val="FFFFFF"/>
                </a:solidFill>
              </a:defRPr>
            </a:lvl1pPr>
          </a:lstStyle>
          <a:p>
            <a:r>
              <a:rPr lang="en-US" dirty="0"/>
              <a:t>Photo Left</a:t>
            </a:r>
          </a:p>
        </p:txBody>
      </p:sp>
      <p:sp>
        <p:nvSpPr>
          <p:cNvPr id="10" name="Text Placeholder 9"/>
          <p:cNvSpPr>
            <a:spLocks noGrp="1"/>
          </p:cNvSpPr>
          <p:nvPr userDrawn="1">
            <p:ph type="body" sz="quarter" idx="13"/>
          </p:nvPr>
        </p:nvSpPr>
        <p:spPr>
          <a:xfrm>
            <a:off x="6529206" y="1248069"/>
            <a:ext cx="5257800" cy="4829073"/>
          </a:xfrm>
        </p:spPr>
        <p:txBody>
          <a:bodyPr/>
          <a:lstStyle>
            <a:lvl1pPr>
              <a:buClr>
                <a:schemeClr val="bg1"/>
              </a:buClr>
              <a:defRPr>
                <a:solidFill>
                  <a:srgbClr val="FFFFFF"/>
                </a:solidFill>
              </a:defRPr>
            </a:lvl1pPr>
            <a:lvl2pPr>
              <a:buClr>
                <a:schemeClr val="bg1"/>
              </a:buClr>
              <a:defRPr>
                <a:solidFill>
                  <a:srgbClr val="FFFFFF"/>
                </a:solidFill>
              </a:defRPr>
            </a:lvl2pPr>
            <a:lvl3pPr>
              <a:buClr>
                <a:schemeClr val="bg1"/>
              </a:buClr>
              <a:defRPr>
                <a:solidFill>
                  <a:srgbClr val="FFFFFF"/>
                </a:solidFill>
              </a:defRPr>
            </a:lvl3pPr>
            <a:lvl4pPr>
              <a:buClr>
                <a:schemeClr val="bg1"/>
              </a:buClr>
              <a:defRPr>
                <a:solidFill>
                  <a:srgbClr val="FFFFFF"/>
                </a:solidFill>
              </a:defRPr>
            </a:lvl4pPr>
            <a:lvl5pPr>
              <a:buClr>
                <a:schemeClr val="bg1"/>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hasCustomPrompt="1"/>
          </p:nvPr>
        </p:nvSpPr>
        <p:spPr>
          <a:xfrm>
            <a:off x="0"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 name="Slide Number Placeholder 4"/>
          <p:cNvSpPr>
            <a:spLocks noGrp="1"/>
          </p:cNvSpPr>
          <p:nvPr userDrawn="1">
            <p:ph type="sldNum" sz="quarter" idx="15"/>
          </p:nvPr>
        </p:nvSpPr>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5991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10" name="Content"/>
          <p:cNvSpPr>
            <a:spLocks noGrp="1"/>
          </p:cNvSpPr>
          <p:nvPr>
            <p:ph type="body" sz="quarter" idx="13" hasCustomPrompt="1"/>
          </p:nvPr>
        </p:nvSpPr>
        <p:spPr>
          <a:xfrm>
            <a:off x="457200" y="1143000"/>
            <a:ext cx="11338560" cy="5193792"/>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5" name="Slide Number"/>
          <p:cNvSpPr>
            <a:spLocks noGrp="1"/>
          </p:cNvSpPr>
          <p:nvPr>
            <p:ph type="sldNum" sz="quarter" idx="15"/>
          </p:nvPr>
        </p:nvSpPr>
        <p:spPr/>
        <p:txBody>
          <a:bodyPr/>
          <a:lstStyle/>
          <a:p>
            <a:fld id="{99A20822-4A49-4D36-86E3-300BA48D3F00}"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References</a:t>
            </a:r>
          </a:p>
        </p:txBody>
      </p:sp>
    </p:spTree>
    <p:extLst>
      <p:ext uri="{BB962C8B-B14F-4D97-AF65-F5344CB8AC3E}">
        <p14:creationId xmlns:p14="http://schemas.microsoft.com/office/powerpoint/2010/main" val="341602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he Present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Meet the Presenters Layout</a:t>
            </a:r>
          </a:p>
        </p:txBody>
      </p:sp>
      <p:sp>
        <p:nvSpPr>
          <p:cNvPr id="5" name="Picture Placeholder 1"/>
          <p:cNvSpPr>
            <a:spLocks noGrp="1"/>
          </p:cNvSpPr>
          <p:nvPr>
            <p:ph type="pic" sz="quarter" idx="15" hasCustomPrompt="1"/>
          </p:nvPr>
        </p:nvSpPr>
        <p:spPr>
          <a:xfrm>
            <a:off x="457200"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p:cNvSpPr>
            <a:spLocks noGrp="1"/>
          </p:cNvSpPr>
          <p:nvPr>
            <p:ph type="body" sz="quarter" idx="19" hasCustomPrompt="1"/>
          </p:nvPr>
        </p:nvSpPr>
        <p:spPr>
          <a:xfrm>
            <a:off x="457200"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p:cNvSpPr>
            <a:spLocks noGrp="1"/>
          </p:cNvSpPr>
          <p:nvPr>
            <p:ph type="body" sz="quarter" idx="23" hasCustomPrompt="1"/>
          </p:nvPr>
        </p:nvSpPr>
        <p:spPr>
          <a:xfrm>
            <a:off x="457200"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p:cNvSpPr>
            <a:spLocks noGrp="1"/>
          </p:cNvSpPr>
          <p:nvPr>
            <p:ph type="pic" sz="quarter" idx="24" hasCustomPrompt="1"/>
          </p:nvPr>
        </p:nvSpPr>
        <p:spPr>
          <a:xfrm>
            <a:off x="2850642"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p:cNvSpPr>
            <a:spLocks noGrp="1"/>
          </p:cNvSpPr>
          <p:nvPr>
            <p:ph type="body" sz="quarter" idx="25" hasCustomPrompt="1"/>
          </p:nvPr>
        </p:nvSpPr>
        <p:spPr>
          <a:xfrm>
            <a:off x="2850642"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p:cNvSpPr>
            <a:spLocks noGrp="1"/>
          </p:cNvSpPr>
          <p:nvPr>
            <p:ph type="body" sz="quarter" idx="26" hasCustomPrompt="1"/>
          </p:nvPr>
        </p:nvSpPr>
        <p:spPr>
          <a:xfrm>
            <a:off x="2850642"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p:cNvSpPr>
            <a:spLocks noGrp="1"/>
          </p:cNvSpPr>
          <p:nvPr>
            <p:ph type="pic" sz="quarter" idx="27" hasCustomPrompt="1"/>
          </p:nvPr>
        </p:nvSpPr>
        <p:spPr>
          <a:xfrm>
            <a:off x="5244084"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p:cNvSpPr>
            <a:spLocks noGrp="1"/>
          </p:cNvSpPr>
          <p:nvPr>
            <p:ph type="body" sz="quarter" idx="28" hasCustomPrompt="1"/>
          </p:nvPr>
        </p:nvSpPr>
        <p:spPr>
          <a:xfrm>
            <a:off x="5244084"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p:cNvSpPr>
            <a:spLocks noGrp="1"/>
          </p:cNvSpPr>
          <p:nvPr>
            <p:ph type="body" sz="quarter" idx="29" hasCustomPrompt="1"/>
          </p:nvPr>
        </p:nvSpPr>
        <p:spPr>
          <a:xfrm>
            <a:off x="5244084"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p:cNvSpPr>
            <a:spLocks noGrp="1"/>
          </p:cNvSpPr>
          <p:nvPr>
            <p:ph type="pic" sz="quarter" idx="30" hasCustomPrompt="1"/>
          </p:nvPr>
        </p:nvSpPr>
        <p:spPr>
          <a:xfrm>
            <a:off x="7637526"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p:cNvSpPr>
            <a:spLocks noGrp="1"/>
          </p:cNvSpPr>
          <p:nvPr>
            <p:ph type="body" sz="quarter" idx="31" hasCustomPrompt="1"/>
          </p:nvPr>
        </p:nvSpPr>
        <p:spPr>
          <a:xfrm>
            <a:off x="7637526"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p:cNvSpPr>
            <a:spLocks noGrp="1"/>
          </p:cNvSpPr>
          <p:nvPr>
            <p:ph type="body" sz="quarter" idx="32" hasCustomPrompt="1"/>
          </p:nvPr>
        </p:nvSpPr>
        <p:spPr>
          <a:xfrm>
            <a:off x="7637526"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p:cNvSpPr>
            <a:spLocks noGrp="1"/>
          </p:cNvSpPr>
          <p:nvPr>
            <p:ph type="pic" sz="quarter" idx="33" hasCustomPrompt="1"/>
          </p:nvPr>
        </p:nvSpPr>
        <p:spPr>
          <a:xfrm>
            <a:off x="10030968"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p:cNvSpPr>
            <a:spLocks noGrp="1"/>
          </p:cNvSpPr>
          <p:nvPr>
            <p:ph type="body" sz="quarter" idx="34" hasCustomPrompt="1"/>
          </p:nvPr>
        </p:nvSpPr>
        <p:spPr>
          <a:xfrm>
            <a:off x="10030968"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p:cNvSpPr>
            <a:spLocks noGrp="1"/>
          </p:cNvSpPr>
          <p:nvPr>
            <p:ph type="body" sz="quarter" idx="35" hasCustomPrompt="1"/>
          </p:nvPr>
        </p:nvSpPr>
        <p:spPr>
          <a:xfrm>
            <a:off x="10030968"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3" name="Slide Number Placeholder 2"/>
          <p:cNvSpPr>
            <a:spLocks noGrp="1"/>
          </p:cNvSpPr>
          <p:nvPr>
            <p:ph type="sldNum" sz="quarter" idx="1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280144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Contact Information"/>
          <p:cNvSpPr>
            <a:spLocks noGrp="1"/>
          </p:cNvSpPr>
          <p:nvPr userDrawn="1">
            <p:ph type="body" sz="quarter" idx="11" hasCustomPrompt="1"/>
          </p:nvPr>
        </p:nvSpPr>
        <p:spPr>
          <a:xfrm>
            <a:off x="452438" y="2543664"/>
            <a:ext cx="8556522" cy="1231786"/>
          </a:xfrm>
        </p:spPr>
        <p:txBody>
          <a:bodyPr>
            <a:noAutofit/>
          </a:bodyPr>
          <a:lstStyle>
            <a:lvl1pPr marL="0" indent="0" algn="ctr">
              <a:lnSpc>
                <a:spcPct val="140000"/>
              </a:lnSpc>
              <a:spcBef>
                <a:spcPts val="0"/>
              </a:spcBef>
              <a:buNone/>
              <a:defRPr sz="1800" cap="all" baseline="0">
                <a:solidFill>
                  <a:schemeClr val="bg1"/>
                </a:solidFill>
              </a:defRPr>
            </a:lvl1pPr>
          </a:lstStyle>
          <a:p>
            <a:r>
              <a:rPr lang="en-US" dirty="0"/>
              <a:t>Presenter’s Job Title</a:t>
            </a:r>
          </a:p>
          <a:p>
            <a:r>
              <a:rPr lang="en-US" dirty="0"/>
              <a:t>202.403.####</a:t>
            </a:r>
          </a:p>
          <a:p>
            <a:r>
              <a:rPr lang="en-US" dirty="0"/>
              <a:t>email.address@air.org</a:t>
            </a:r>
          </a:p>
        </p:txBody>
      </p:sp>
      <p:sp>
        <p:nvSpPr>
          <p:cNvPr id="44" name="Copyright Statement"/>
          <p:cNvSpPr>
            <a:spLocks noGrp="1"/>
          </p:cNvSpPr>
          <p:nvPr userDrawn="1">
            <p:ph type="ftr" sz="quarter" idx="13"/>
          </p:nvPr>
        </p:nvSpPr>
        <p:spPr/>
        <p:txBody>
          <a:bodyPr/>
          <a:lstStyle/>
          <a:p>
            <a:pPr>
              <a:spcBef>
                <a:spcPts val="1200"/>
              </a:spcBef>
              <a:buFont typeface="Arial" panose="020B0604020202020204" pitchFamily="34" charset="0"/>
              <a:buNone/>
            </a:pPr>
            <a:r>
              <a:rPr>
                <a:solidFill>
                  <a:srgbClr val="FFFFFF"/>
                </a:solidFill>
              </a:rPr>
              <a:t>Copyright © 20XX American Institutes for Research. All rights reserved.</a:t>
            </a:r>
          </a:p>
        </p:txBody>
      </p:sp>
      <p:sp>
        <p:nvSpPr>
          <p:cNvPr id="58" name="Footer"/>
          <p:cNvSpPr txBox="1">
            <a:spLocks/>
          </p:cNvSpPr>
          <p:nvPr userDrawn="1"/>
        </p:nvSpPr>
        <p:spPr>
          <a:xfrm>
            <a:off x="457199" y="6645427"/>
            <a:ext cx="2954335" cy="123111"/>
          </a:xfrm>
          <a:prstGeom prst="rect">
            <a:avLst/>
          </a:prstGeom>
          <a:ln>
            <a:noFill/>
          </a:ln>
        </p:spPr>
        <p:txBody>
          <a:bodyPr wrap="none" lIns="0" tIns="0" rIns="0" bIns="0" anchor="b" anchorCtr="0">
            <a:spAutoFit/>
          </a:bodyPr>
          <a:lstStyle>
            <a:defPPr>
              <a:defRPr lang="en-US"/>
            </a:defPPr>
            <a:lvl1pPr marL="0" algn="l" defTabSz="914400" rtl="0" eaLnBrk="1" latinLnBrk="0" hangingPunct="1">
              <a:defRPr lang="en-US" sz="800" b="0" i="0" kern="1200">
                <a:solidFill>
                  <a:schemeClr val="bg1"/>
                </a:solidFill>
                <a:latin typeface="Calibri"/>
                <a:ea typeface="Calibri"/>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buFont typeface="Arial" panose="020B0604020202020204" pitchFamily="34" charset="0"/>
              <a:buNone/>
            </a:pPr>
            <a:r>
              <a:rPr dirty="0">
                <a:solidFill>
                  <a:srgbClr val="FFFFFF"/>
                </a:solidFill>
              </a:rPr>
              <a:t>Copyright © 20XX American Institutes for Research. All rights reserved.</a:t>
            </a:r>
          </a:p>
        </p:txBody>
      </p:sp>
      <p:sp>
        <p:nvSpPr>
          <p:cNvPr id="2" name="Title 1"/>
          <p:cNvSpPr>
            <a:spLocks noGrp="1"/>
          </p:cNvSpPr>
          <p:nvPr>
            <p:ph type="title" hasCustomPrompt="1"/>
          </p:nvPr>
        </p:nvSpPr>
        <p:spPr>
          <a:xfrm>
            <a:off x="457200" y="1965960"/>
            <a:ext cx="8558784" cy="521208"/>
          </a:xfrm>
        </p:spPr>
        <p:txBody>
          <a:bodyPr>
            <a:normAutofit/>
          </a:bodyPr>
          <a:lstStyle>
            <a:lvl1pPr algn="ctr">
              <a:defRPr lang="en-US" sz="2400" b="0" i="0" kern="1200" cap="all" spc="300" baseline="0" dirty="0">
                <a:solidFill>
                  <a:schemeClr val="bg1"/>
                </a:solidFill>
                <a:latin typeface="+mn-lt"/>
                <a:ea typeface="Calibri"/>
                <a:cs typeface="Calibri"/>
              </a:defRPr>
            </a:lvl1pPr>
          </a:lstStyle>
          <a:p>
            <a:r>
              <a:rPr lang="en-US" dirty="0"/>
              <a:t>Presenter’s Name</a:t>
            </a:r>
          </a:p>
        </p:txBody>
      </p:sp>
    </p:spTree>
    <p:extLst>
      <p:ext uri="{BB962C8B-B14F-4D97-AF65-F5344CB8AC3E}">
        <p14:creationId xmlns:p14="http://schemas.microsoft.com/office/powerpoint/2010/main" val="4008363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Level No Bullet, Text Heav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143000"/>
            <a:ext cx="11338560" cy="4846320"/>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600"/>
              </a:spcBef>
              <a:spcAft>
                <a:spcPts val="0"/>
              </a:spcAft>
              <a:buClrTx/>
              <a:buSzPct val="100000"/>
              <a:buFont typeface="Arial" panose="020B0604020202020204" pitchFamily="34" charset="0"/>
              <a:buNone/>
              <a:tabLst/>
              <a:defRPr sz="180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Calibri" panose="020F0502020204030204" pitchFamily="34" charset="0"/>
              <a:buChar char="◦"/>
              <a:defRPr sz="1350"/>
            </a:lvl5pPr>
            <a:lvl6pPr marL="857250" indent="-171450">
              <a:lnSpc>
                <a:spcPct val="105000"/>
              </a:lnSpc>
              <a:spcBef>
                <a:spcPts val="450"/>
              </a:spcBef>
              <a:buFont typeface="Calibri" panose="020F0502020204030204" pitchFamily="34" charset="0"/>
              <a:buChar char="›"/>
              <a:defRPr/>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The first text level has no bullet. Use Increase List Level and Decrease List Level icons in the Paragraph group on the Home tab to move between first level (no bullet) and second level (round bullet) text. Paragraph spacing is modified to 1.05 lines and 6 points before paragraph to accommodate text heavy slides. The text size will also shrink to fit within this placeholder.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97240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3533"/>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413"/>
            </a:lvl1pPr>
            <a:lvl2pPr marL="269236" indent="0" algn="ctr">
              <a:buNone/>
              <a:defRPr sz="1178"/>
            </a:lvl2pPr>
            <a:lvl3pPr marL="538472" indent="0" algn="ctr">
              <a:buNone/>
              <a:defRPr sz="1060"/>
            </a:lvl3pPr>
            <a:lvl4pPr marL="807708" indent="0" algn="ctr">
              <a:buNone/>
              <a:defRPr sz="942"/>
            </a:lvl4pPr>
            <a:lvl5pPr marL="1076944" indent="0" algn="ctr">
              <a:buNone/>
              <a:defRPr sz="942"/>
            </a:lvl5pPr>
            <a:lvl6pPr marL="1346180" indent="0" algn="ctr">
              <a:buNone/>
              <a:defRPr sz="942"/>
            </a:lvl6pPr>
            <a:lvl7pPr marL="1615416" indent="0" algn="ctr">
              <a:buNone/>
              <a:defRPr sz="942"/>
            </a:lvl7pPr>
            <a:lvl8pPr marL="1884652" indent="0" algn="ctr">
              <a:buNone/>
              <a:defRPr sz="942"/>
            </a:lvl8pPr>
            <a:lvl9pPr marL="2153887" indent="0" algn="ctr">
              <a:buNone/>
              <a:defRPr sz="9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7CFF63-7E0E-114E-8961-E6652E5EE105}" type="datetimeFigureOut">
              <a:rPr lang="en-US" smtClean="0"/>
              <a:t>10/10/2019</a:t>
            </a:fld>
            <a:endParaRPr lang="en-US"/>
          </a:p>
        </p:txBody>
      </p:sp>
      <p:sp>
        <p:nvSpPr>
          <p:cNvPr id="5" name="Footer Placeholder 4"/>
          <p:cNvSpPr>
            <a:spLocks noGrp="1"/>
          </p:cNvSpPr>
          <p:nvPr>
            <p:ph type="ftr" sz="quarter" idx="11"/>
          </p:nvPr>
        </p:nvSpPr>
        <p:spPr>
          <a:xfrm>
            <a:off x="457200" y="6647688"/>
            <a:ext cx="65" cy="123111"/>
          </a:xfrm>
        </p:spPr>
        <p:txBody>
          <a:bodyPr/>
          <a:lstStyle/>
          <a:p>
            <a:endParaRPr lang="en-US"/>
          </a:p>
        </p:txBody>
      </p:sp>
      <p:sp>
        <p:nvSpPr>
          <p:cNvPr id="6" name="Slide Number Placeholder 5"/>
          <p:cNvSpPr>
            <a:spLocks noGrp="1"/>
          </p:cNvSpPr>
          <p:nvPr>
            <p:ph type="sldNum" sz="quarter" idx="12"/>
          </p:nvPr>
        </p:nvSpPr>
        <p:spPr/>
        <p:txBody>
          <a:bodyPr/>
          <a:lstStyle/>
          <a:p>
            <a:fld id="{91040E48-1B22-504C-BF6C-AD08017F2D40}" type="slidenum">
              <a:rPr lang="en-US" smtClean="0"/>
              <a:t>‹#›</a:t>
            </a:fld>
            <a:endParaRPr lang="en-US"/>
          </a:p>
        </p:txBody>
      </p:sp>
    </p:spTree>
    <p:extLst>
      <p:ext uri="{BB962C8B-B14F-4D97-AF65-F5344CB8AC3E}">
        <p14:creationId xmlns:p14="http://schemas.microsoft.com/office/powerpoint/2010/main" val="3791587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D7C285-D72B-4C6A-8592-3FF8DFC1BAC6}" type="datetime1">
              <a:rPr lang="en-US" smtClean="0"/>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7621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cNvSpPr>
            <a:spLocks noGrp="1"/>
          </p:cNvSpPr>
          <p:nvPr userDrawn="1">
            <p:ph type="sldNum" sz="quarter" idx="12"/>
          </p:nvPr>
        </p:nvSpPr>
        <p:spPr>
          <a:xfrm>
            <a:off x="11965652" y="6608213"/>
            <a:ext cx="117019" cy="138499"/>
          </a:xfrm>
        </p:spPr>
        <p:txBody>
          <a:bodyPr/>
          <a:lstStyle>
            <a:lvl1pPr>
              <a:defRPr>
                <a:solidFill>
                  <a:schemeClr val="bg1"/>
                </a:solidFill>
              </a:defRPr>
            </a:lvl1pPr>
          </a:lstStyle>
          <a:p>
            <a:fld id="{BABF4E83-61DB-418F-A99F-17BC9BB58EF6}" type="slidenum">
              <a:rPr lang="en-US" smtClean="0"/>
              <a:pPr/>
              <a:t>‹#›</a:t>
            </a:fld>
            <a:endParaRPr lang="en-US" dirty="0"/>
          </a:p>
        </p:txBody>
      </p:sp>
      <p:sp>
        <p:nvSpPr>
          <p:cNvPr id="4" name="Title 3"/>
          <p:cNvSpPr>
            <a:spLocks noGrp="1"/>
          </p:cNvSpPr>
          <p:nvPr>
            <p:ph type="title" hasCustomPrompt="1"/>
          </p:nvPr>
        </p:nvSpPr>
        <p:spPr>
          <a:xfrm>
            <a:off x="457200" y="1042416"/>
            <a:ext cx="8531352" cy="2852928"/>
          </a:xfrm>
        </p:spPr>
        <p:txBody>
          <a:bodyPr>
            <a:normAutofit/>
          </a:bodyPr>
          <a:lstStyle>
            <a:lvl1pPr>
              <a:defRPr sz="55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lstStyle>
            <a:lvl1pPr marL="0" indent="0">
              <a:spcBef>
                <a:spcPts val="0"/>
              </a:spcBef>
              <a:buNone/>
              <a:defRPr>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Tree>
    <p:extLst>
      <p:ext uri="{BB962C8B-B14F-4D97-AF65-F5344CB8AC3E}">
        <p14:creationId xmlns:p14="http://schemas.microsoft.com/office/powerpoint/2010/main" val="68959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2" name="Title"/>
          <p:cNvSpPr>
            <a:spLocks noGrp="1"/>
          </p:cNvSpPr>
          <p:nvPr>
            <p:ph type="title" hasCustomPrompt="1"/>
          </p:nvPr>
        </p:nvSpPr>
        <p:spPr/>
        <p:txBody>
          <a:bodyPr/>
          <a:lstStyle>
            <a:lvl1pPr>
              <a:defRPr baseline="0"/>
            </a:lvl1pPr>
          </a:lstStyle>
          <a:p>
            <a:r>
              <a:rPr lang="en-US" dirty="0"/>
              <a:t>Agenda Layout</a:t>
            </a:r>
          </a:p>
        </p:txBody>
      </p:sp>
      <p:sp>
        <p:nvSpPr>
          <p:cNvPr id="24" name="Text Placeholder"/>
          <p:cNvSpPr>
            <a:spLocks noGrp="1"/>
          </p:cNvSpPr>
          <p:nvPr userDrawn="1">
            <p:ph type="body" sz="quarter" idx="10" hasCustomPrompt="1"/>
          </p:nvPr>
        </p:nvSpPr>
        <p:spPr>
          <a:xfrm>
            <a:off x="457200" y="1143000"/>
            <a:ext cx="11338560" cy="4846320"/>
          </a:xfrm>
        </p:spPr>
        <p:txBody>
          <a:bodyPr anchor="t" anchorCtr="0">
            <a:normAutofit/>
          </a:bodyPr>
          <a:lstStyle>
            <a:lvl1pPr marL="457200" indent="-457200">
              <a:lnSpc>
                <a:spcPct val="100000"/>
              </a:lnSpc>
              <a:spcBef>
                <a:spcPts val="3000"/>
              </a:spcBef>
              <a:buClr>
                <a:schemeClr val="tx1"/>
              </a:buClr>
              <a:buFont typeface="+mj-lt"/>
              <a:buAutoNum type="arabicPeriod"/>
              <a:defRPr sz="2800" baseline="0"/>
            </a:lvl1pPr>
            <a:lvl2pPr marL="914400" indent="-457200">
              <a:lnSpc>
                <a:spcPct val="100000"/>
              </a:lnSpc>
              <a:spcBef>
                <a:spcPts val="1200"/>
              </a:spcBef>
              <a:buClr>
                <a:schemeClr val="tx1"/>
              </a:buClr>
              <a:buFont typeface="+mj-lt"/>
              <a:buAutoNum type="alphaLcPeriod"/>
              <a:defRPr sz="2800"/>
            </a:lvl2pPr>
            <a:lvl3pPr marL="1371600" indent="-457200">
              <a:lnSpc>
                <a:spcPct val="100000"/>
              </a:lnSpc>
              <a:spcBef>
                <a:spcPts val="1200"/>
              </a:spcBef>
              <a:buClr>
                <a:schemeClr val="tx1"/>
              </a:buClr>
              <a:buFont typeface="+mj-lt"/>
              <a:buAutoNum type="romanLcPeriod"/>
              <a:defRPr sz="2800"/>
            </a:lvl3pPr>
            <a:lvl4pPr marL="1828800" indent="-457200">
              <a:lnSpc>
                <a:spcPct val="100000"/>
              </a:lnSpc>
              <a:spcBef>
                <a:spcPts val="1200"/>
              </a:spcBef>
              <a:buClr>
                <a:schemeClr val="tx1"/>
              </a:buClr>
              <a:buSzPct val="100000"/>
              <a:buFont typeface="+mj-lt"/>
              <a:buAutoNum type="arabicParenR"/>
              <a:defRPr sz="2800" baseline="0"/>
            </a:lvl4pPr>
            <a:lvl5pPr marL="2286000" indent="-457200">
              <a:lnSpc>
                <a:spcPct val="100000"/>
              </a:lnSpc>
              <a:spcBef>
                <a:spcPts val="1200"/>
              </a:spcBef>
              <a:buClr>
                <a:schemeClr val="tx1"/>
              </a:buClr>
              <a:buFont typeface="+mj-lt"/>
              <a:buAutoNum type="alphaLcParenR"/>
              <a:defRPr sz="2800"/>
            </a:lvl5pPr>
          </a:lstStyle>
          <a:p>
            <a:pPr lvl="0"/>
            <a:r>
              <a:rPr lang="en-US" dirty="0"/>
              <a:t>Click to insert agenda items.</a:t>
            </a:r>
          </a:p>
          <a:p>
            <a:pPr lvl="1"/>
            <a:r>
              <a:rPr lang="en-US" dirty="0"/>
              <a:t>Second level</a:t>
            </a:r>
          </a:p>
          <a:p>
            <a:pPr lvl="2"/>
            <a:r>
              <a:rPr lang="en-US" dirty="0"/>
              <a:t>Third level</a:t>
            </a:r>
          </a:p>
          <a:p>
            <a:pPr lvl="3"/>
            <a:r>
              <a:rPr lang="en-US" dirty="0"/>
              <a:t>Fourth level. Manually changed bullet size from 110% to 100% (was 110% due to fourth level bullet size on slide master).</a:t>
            </a:r>
          </a:p>
          <a:p>
            <a:pPr lvl="4"/>
            <a:r>
              <a:rPr lang="en-US" dirty="0"/>
              <a:t>Fifth level</a:t>
            </a:r>
          </a:p>
          <a:p>
            <a:pPr lvl="0"/>
            <a:r>
              <a:rPr lang="en-US" dirty="0"/>
              <a:t>Second Agenda Item</a:t>
            </a:r>
          </a:p>
          <a:p>
            <a:pPr lvl="0"/>
            <a:r>
              <a:rPr lang="en-US" dirty="0"/>
              <a:t>Third Agenda Item</a:t>
            </a:r>
          </a:p>
        </p:txBody>
      </p:sp>
      <p:sp>
        <p:nvSpPr>
          <p:cNvPr id="9" name="Slide Number"/>
          <p:cNvSpPr>
            <a:spLocks noGrp="1"/>
          </p:cNvSpPr>
          <p:nvPr>
            <p:ph type="sldNum" sz="quarter" idx="12"/>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0" name="Content Placeholder 39"/>
          <p:cNvSpPr>
            <a:spLocks noGrp="1"/>
          </p:cNvSpPr>
          <p:nvPr>
            <p:ph sz="quarter" idx="15" hasCustomPrompt="1"/>
          </p:nvPr>
        </p:nvSpPr>
        <p:spPr>
          <a:xfrm>
            <a:off x="457200" y="1143000"/>
            <a:ext cx="11338560" cy="4846320"/>
          </a:xfrm>
        </p:spPr>
        <p:txBody>
          <a:body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The Title and Content Layout Is Used for Bullet Lists, Tables, Graphs, SmartArt, or Pictures</a:t>
            </a:r>
          </a:p>
        </p:txBody>
      </p:sp>
      <p:sp>
        <p:nvSpPr>
          <p:cNvPr id="2" name="Slide Number Placeholder 1"/>
          <p:cNvSpPr>
            <a:spLocks noGrp="1"/>
          </p:cNvSpPr>
          <p:nvPr>
            <p:ph type="sldNum" sz="quarter" idx="14"/>
          </p:nvPr>
        </p:nvSpPr>
        <p:spPr/>
        <p:txBody>
          <a:bodyPr/>
          <a:lstStyle/>
          <a:p>
            <a:fld id="{99A20822-4A49-4D36-86E3-300BA48D3F00}" type="slidenum">
              <a:rPr lang="en-US" smtClean="0"/>
              <a:pPr/>
              <a:t>‹#›</a:t>
            </a:fld>
            <a:endParaRPr lang="en-US" dirty="0"/>
          </a:p>
        </p:txBody>
      </p:sp>
      <p:sp>
        <p:nvSpPr>
          <p:cNvPr id="22"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530786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The Two Content Layout Can Have a Bullet List, Table, Graph, SmartArt, or Picture on Either Side</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333397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4" name="Content Placeholder 3"/>
          <p:cNvSpPr>
            <a:spLocks noGrp="1"/>
          </p:cNvSpPr>
          <p:nvPr>
            <p:ph sz="quarter" idx="14" hasCustomPrompt="1"/>
          </p:nvPr>
        </p:nvSpPr>
        <p:spPr>
          <a:xfrm>
            <a:off x="457200" y="1143000"/>
            <a:ext cx="11338560" cy="4846320"/>
          </a:xfrm>
        </p:spPr>
        <p:txBody>
          <a:bodyPr>
            <a:noAutofit/>
          </a:bodyPr>
          <a:lstStyle>
            <a:lvl1pPr marL="0" indent="0">
              <a:lnSpc>
                <a:spcPct val="125000"/>
              </a:lnSpc>
              <a:spcBef>
                <a:spcPts val="1800"/>
              </a:spcBef>
              <a:buClr>
                <a:schemeClr val="tx1"/>
              </a:buClr>
              <a:buNone/>
              <a:defRPr sz="2400">
                <a:solidFill>
                  <a:schemeClr val="tx1"/>
                </a:solidFill>
              </a:defRPr>
            </a:lvl1pPr>
            <a:lvl2pPr marL="320040" indent="-320040">
              <a:lnSpc>
                <a:spcPct val="125000"/>
              </a:lnSpc>
              <a:spcBef>
                <a:spcPts val="1800"/>
              </a:spcBef>
              <a:buClr>
                <a:schemeClr val="tx1"/>
              </a:buClr>
              <a:buFont typeface="Times New Roman" panose="02020603050405020304" pitchFamily="18" charset="0"/>
              <a:buChar char="•"/>
              <a:defRPr sz="2400">
                <a:solidFill>
                  <a:schemeClr val="tx1"/>
                </a:solidFill>
              </a:defRPr>
            </a:lvl2pPr>
            <a:lvl3pPr marL="640080" indent="-320040">
              <a:lnSpc>
                <a:spcPct val="125000"/>
              </a:lnSpc>
              <a:spcBef>
                <a:spcPts val="1800"/>
              </a:spcBef>
              <a:buClr>
                <a:schemeClr val="tx1"/>
              </a:buClr>
              <a:buFont typeface="Arial Narrow" panose="020B0606020202030204" pitchFamily="34" charset="0"/>
              <a:buChar char="–"/>
              <a:defRPr sz="2400">
                <a:solidFill>
                  <a:schemeClr val="tx1"/>
                </a:solidFill>
              </a:defRPr>
            </a:lvl3pPr>
            <a:lvl4pPr marL="960120" indent="-320040">
              <a:lnSpc>
                <a:spcPct val="125000"/>
              </a:lnSpc>
              <a:spcBef>
                <a:spcPts val="1800"/>
              </a:spcBef>
              <a:buClr>
                <a:schemeClr val="tx1"/>
              </a:buClr>
              <a:buFont typeface="Arial Narrow" panose="020B0606020202030204" pitchFamily="34" charset="0"/>
              <a:buChar char="»"/>
              <a:defRPr sz="2400">
                <a:solidFill>
                  <a:schemeClr val="tx1"/>
                </a:solidFill>
              </a:defRPr>
            </a:lvl4pPr>
            <a:lvl5pPr marL="1280160" indent="-320040">
              <a:lnSpc>
                <a:spcPct val="125000"/>
              </a:lnSpc>
              <a:spcBef>
                <a:spcPts val="1800"/>
              </a:spcBef>
              <a:buClr>
                <a:schemeClr val="tx1"/>
              </a:buClr>
              <a:buFont typeface="Arial Narrow" panose="020B0606020202030204" pitchFamily="34" charset="0"/>
              <a:buChar char="◦"/>
              <a:defRPr sz="2400">
                <a:solidFill>
                  <a:schemeClr val="tx1"/>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51931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bject With Lead-in Text">
    <p:spTree>
      <p:nvGrpSpPr>
        <p:cNvPr id="1" name=""/>
        <p:cNvGrpSpPr/>
        <p:nvPr/>
      </p:nvGrpSpPr>
      <p:grpSpPr>
        <a:xfrm>
          <a:off x="0" y="0"/>
          <a:ext cx="0" cy="0"/>
          <a:chOff x="0" y="0"/>
          <a:chExt cx="0" cy="0"/>
        </a:xfrm>
      </p:grpSpPr>
      <p:sp>
        <p:nvSpPr>
          <p:cNvPr id="5" name="Content Placeholder 4"/>
          <p:cNvSpPr>
            <a:spLocks noGrp="1"/>
          </p:cNvSpPr>
          <p:nvPr>
            <p:ph sz="quarter" idx="17" hasCustomPrompt="1"/>
          </p:nvPr>
        </p:nvSpPr>
        <p:spPr>
          <a:xfrm>
            <a:off x="457200" y="2153308"/>
            <a:ext cx="11338560" cy="3836011"/>
          </a:xfrm>
        </p:spPr>
        <p:txBody>
          <a:bodyPr>
            <a:normAutofit/>
          </a:bodyPr>
          <a:lstStyle>
            <a:lvl1pPr>
              <a:lnSpc>
                <a:spcPct val="105000"/>
              </a:lnSpc>
              <a:spcBef>
                <a:spcPts val="450"/>
              </a:spcBef>
              <a:defRPr sz="1800"/>
            </a:lvl1pPr>
            <a:lvl2pPr>
              <a:lnSpc>
                <a:spcPct val="105000"/>
              </a:lnSpc>
              <a:spcBef>
                <a:spcPts val="450"/>
              </a:spcBef>
              <a:defRPr sz="1800"/>
            </a:lvl2pPr>
            <a:lvl3pPr>
              <a:lnSpc>
                <a:spcPct val="105000"/>
              </a:lnSpc>
              <a:spcBef>
                <a:spcPts val="450"/>
              </a:spcBef>
              <a:defRPr sz="1800"/>
            </a:lvl3pPr>
            <a:lvl4pPr>
              <a:lnSpc>
                <a:spcPct val="105000"/>
              </a:lnSpc>
              <a:spcBef>
                <a:spcPts val="450"/>
              </a:spcBef>
              <a:defRPr sz="1800"/>
            </a:lvl4pPr>
            <a:lvl5pPr>
              <a:lnSpc>
                <a:spcPct val="105000"/>
              </a:lnSpc>
              <a:spcBef>
                <a:spcPts val="450"/>
              </a:spcBef>
              <a:defRPr sz="1800"/>
            </a:lvl5pPr>
          </a:lstStyle>
          <a:p>
            <a:pPr lvl="0"/>
            <a:r>
              <a:rPr lang="en-US" dirty="0"/>
              <a:t>Click on an icon below to insert a table, graph, SmartArt object, or picture. For tables, enter the number of columns and rows, and click OK. Table columns are left aligned by default. Manually center align columns of numbers. The default table design is Medium Style 2 - Accent 4.</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Object With Lead-In Text Layout Is Used With Tables, Graphs, SmartArt, or Pictures</a:t>
            </a:r>
          </a:p>
        </p:txBody>
      </p:sp>
      <p:sp>
        <p:nvSpPr>
          <p:cNvPr id="8" name="Text Placeholder 7"/>
          <p:cNvSpPr>
            <a:spLocks noGrp="1"/>
          </p:cNvSpPr>
          <p:nvPr>
            <p:ph type="body" sz="quarter" idx="15" hasCustomPrompt="1"/>
          </p:nvPr>
        </p:nvSpPr>
        <p:spPr>
          <a:xfrm>
            <a:off x="457200" y="1133856"/>
            <a:ext cx="11338560" cy="882293"/>
          </a:xfrm>
        </p:spPr>
        <p:txBody>
          <a:bodyPr>
            <a:normAutofit/>
          </a:bodyPr>
          <a:lstStyle>
            <a:lvl1pPr marL="0" indent="0">
              <a:lnSpc>
                <a:spcPct val="105000"/>
              </a:lnSpc>
              <a:spcBef>
                <a:spcPts val="0"/>
              </a:spcBef>
              <a:buNone/>
              <a:defRPr sz="1800" baseline="0"/>
            </a:lvl1pPr>
            <a:lvl2pPr>
              <a:defRPr sz="1350"/>
            </a:lvl2pPr>
            <a:lvl3pPr>
              <a:defRPr sz="1350"/>
            </a:lvl3pPr>
            <a:lvl4pPr>
              <a:defRPr sz="1350"/>
            </a:lvl4pPr>
            <a:lvl5pPr>
              <a:defRPr sz="1350"/>
            </a:lvl5pPr>
          </a:lstStyle>
          <a:p>
            <a:pPr lvl="0"/>
            <a:r>
              <a:rPr lang="en-US" dirty="0"/>
              <a:t>Click here to add a short lead-in paragraph. Text will shrink to fit this placeholder.</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9"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95677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ackground, Two Content">
    <p:spTree>
      <p:nvGrpSpPr>
        <p:cNvPr id="1" name=""/>
        <p:cNvGrpSpPr/>
        <p:nvPr/>
      </p:nvGrpSpPr>
      <p:grpSpPr>
        <a:xfrm>
          <a:off x="0" y="0"/>
          <a:ext cx="0" cy="0"/>
          <a:chOff x="0" y="0"/>
          <a:chExt cx="0" cy="0"/>
        </a:xfrm>
      </p:grpSpPr>
      <p:sp>
        <p:nvSpPr>
          <p:cNvPr id="9"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Gray Background, Two Content Layout</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8832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Ordered List Layout</a:t>
            </a:r>
          </a:p>
        </p:txBody>
      </p:sp>
      <p:sp>
        <p:nvSpPr>
          <p:cNvPr id="5" name="Content"/>
          <p:cNvSpPr>
            <a:spLocks noGrp="1"/>
          </p:cNvSpPr>
          <p:nvPr>
            <p:ph sz="quarter" idx="17" hasCustomPrompt="1"/>
          </p:nvPr>
        </p:nvSpPr>
        <p:spPr>
          <a:xfrm>
            <a:off x="457200" y="1143000"/>
            <a:ext cx="11338560" cy="4846320"/>
          </a:xfrm>
        </p:spPr>
        <p:txBody>
          <a:bodyPr>
            <a:normAutofit/>
          </a:bodyPr>
          <a:lstStyle>
            <a:lvl1pPr marL="457200" indent="-457200">
              <a:lnSpc>
                <a:spcPct val="105000"/>
              </a:lnSpc>
              <a:spcBef>
                <a:spcPts val="600"/>
              </a:spcBef>
              <a:buClr>
                <a:schemeClr val="tx2"/>
              </a:buClr>
              <a:buFont typeface="+mj-lt"/>
              <a:buAutoNum type="arabicPeriod"/>
              <a:defRPr sz="2000" baseline="0"/>
            </a:lvl1pPr>
            <a:lvl2pPr marL="914400" indent="-457200">
              <a:lnSpc>
                <a:spcPct val="105000"/>
              </a:lnSpc>
              <a:spcBef>
                <a:spcPts val="600"/>
              </a:spcBef>
              <a:buClr>
                <a:schemeClr val="tx2"/>
              </a:buClr>
              <a:buFont typeface="+mj-lt"/>
              <a:buAutoNum type="alphaLcPeriod"/>
              <a:defRPr sz="2000"/>
            </a:lvl2pPr>
            <a:lvl3pPr marL="1371600" indent="-457200">
              <a:lnSpc>
                <a:spcPct val="105000"/>
              </a:lnSpc>
              <a:spcBef>
                <a:spcPts val="600"/>
              </a:spcBef>
              <a:buClr>
                <a:schemeClr val="tx2"/>
              </a:buClr>
              <a:buFont typeface="+mj-lt"/>
              <a:buAutoNum type="romanLcPeriod"/>
              <a:defRPr sz="2000"/>
            </a:lvl3pPr>
            <a:lvl4pPr marL="1828800" indent="-457200">
              <a:lnSpc>
                <a:spcPct val="105000"/>
              </a:lnSpc>
              <a:spcBef>
                <a:spcPts val="600"/>
              </a:spcBef>
              <a:buClr>
                <a:schemeClr val="tx2"/>
              </a:buClr>
              <a:buSzPct val="100000"/>
              <a:buFont typeface="+mj-lt"/>
              <a:buAutoNum type="arabicParenR"/>
              <a:defRPr sz="2000"/>
            </a:lvl4pPr>
            <a:lvl5pPr marL="2286000" indent="-457200">
              <a:lnSpc>
                <a:spcPct val="105000"/>
              </a:lnSpc>
              <a:spcBef>
                <a:spcPts val="600"/>
              </a:spcBef>
              <a:buClr>
                <a:schemeClr val="tx2"/>
              </a:buClr>
              <a:buFont typeface="+mj-lt"/>
              <a:buAutoNum type="alphaLcParenR"/>
              <a:defRPr sz="2000"/>
            </a:lvl5pPr>
          </a:lstStyle>
          <a:p>
            <a:pPr lvl="0"/>
            <a:r>
              <a:rPr lang="en-US" dirty="0"/>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8"/>
          </p:nvPr>
        </p:nvSpPr>
        <p:spPr/>
        <p:txBody>
          <a:bodyPr/>
          <a:lstStyle/>
          <a:p>
            <a:fld id="{99A20822-4A49-4D36-86E3-300BA48D3F00}" type="slidenum">
              <a:rPr lang="en-US" smtClean="0"/>
              <a:pPr/>
              <a:t>‹#›</a:t>
            </a:fld>
            <a:endParaRPr lang="en-US" dirty="0"/>
          </a:p>
        </p:txBody>
      </p:sp>
      <p:sp>
        <p:nvSpPr>
          <p:cNvPr id="6"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1351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Background"/>
          <p:cNvGrpSpPr/>
          <p:nvPr userDrawn="1"/>
        </p:nvGrpSpPr>
        <p:grpSpPr>
          <a:xfrm>
            <a:off x="0" y="6464808"/>
            <a:ext cx="12192000" cy="319216"/>
            <a:chOff x="0" y="6464808"/>
            <a:chExt cx="12192000" cy="319216"/>
          </a:xfrm>
        </p:grpSpPr>
        <p:cxnSp>
          <p:nvCxnSpPr>
            <p:cNvPr id="8" name="Straight Connector 7"/>
            <p:cNvCxnSpPr/>
            <p:nvPr userDrawn="1"/>
          </p:nvCxnSpPr>
          <p:spPr>
            <a:xfrm>
              <a:off x="0" y="6464808"/>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199" y="6464808"/>
              <a:ext cx="51066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56"/>
            <p:cNvSpPr txBox="1">
              <a:spLocks/>
            </p:cNvSpPr>
            <p:nvPr userDrawn="1"/>
          </p:nvSpPr>
          <p:spPr>
            <a:xfrm>
              <a:off x="457200" y="6499074"/>
              <a:ext cx="5195525" cy="284950"/>
            </a:xfrm>
            <a:prstGeom prst="rect">
              <a:avLst/>
            </a:prstGeom>
          </p:spPr>
          <p:txBody>
            <a:bodyPr wrap="none" lIns="0" tIns="0" rIns="0" bIns="0">
              <a:sp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0" i="0" spc="200" baseline="0" dirty="0">
                  <a:solidFill>
                    <a:schemeClr val="accent1"/>
                  </a:solidFill>
                  <a:latin typeface="Calibri"/>
                  <a:ea typeface="Calibri"/>
                  <a:cs typeface="Calibri"/>
                </a:rPr>
                <a:t>AMERICAN INSTITUTES FOR RESEARCH | AIR.ORG</a:t>
              </a:r>
            </a:p>
          </p:txBody>
        </p:sp>
      </p:grpSp>
      <p:sp>
        <p:nvSpPr>
          <p:cNvPr id="6" name="Slide Number"/>
          <p:cNvSpPr>
            <a:spLocks noGrp="1"/>
          </p:cNvSpPr>
          <p:nvPr>
            <p:ph type="sldNum" sz="quarter" idx="4"/>
          </p:nvPr>
        </p:nvSpPr>
        <p:spPr>
          <a:xfrm>
            <a:off x="11916192" y="6594383"/>
            <a:ext cx="153888" cy="153888"/>
          </a:xfrm>
          <a:prstGeom prst="rect">
            <a:avLst/>
          </a:prstGeom>
        </p:spPr>
        <p:txBody>
          <a:bodyPr vert="horz" wrap="none" lIns="0" tIns="0" rIns="0" bIns="0" rtlCol="0" anchor="b" anchorCtr="0">
            <a:spAutoFit/>
          </a:bodyPr>
          <a:lstStyle>
            <a:lvl1pPr algn="r">
              <a:defRPr sz="1000" b="1" i="0">
                <a:solidFill>
                  <a:schemeClr val="accent1"/>
                </a:solidFill>
                <a:latin typeface="+mn-lt"/>
                <a:ea typeface="Calibri"/>
                <a:cs typeface="Calibri"/>
              </a:defRPr>
            </a:lvl1pPr>
          </a:lstStyle>
          <a:p>
            <a:fld id="{99A20822-4A49-4D36-86E3-300BA48D3F00}" type="slidenum">
              <a:rPr lang="en-US" smtClean="0"/>
              <a:pPr/>
              <a:t>‹#›</a:t>
            </a:fld>
            <a:endParaRPr lang="en-US" dirty="0"/>
          </a:p>
        </p:txBody>
      </p:sp>
      <p:sp>
        <p:nvSpPr>
          <p:cNvPr id="5" name="Title Placeholder"/>
          <p:cNvSpPr>
            <a:spLocks noGrp="1"/>
          </p:cNvSpPr>
          <p:nvPr>
            <p:ph type="title"/>
          </p:nvPr>
        </p:nvSpPr>
        <p:spPr>
          <a:xfrm>
            <a:off x="457200" y="0"/>
            <a:ext cx="11338560" cy="996696"/>
          </a:xfrm>
          <a:prstGeom prst="rect">
            <a:avLst/>
          </a:prstGeom>
        </p:spPr>
        <p:txBody>
          <a:bodyPr vert="horz" lIns="0" tIns="0" rIns="0" bIns="0" rtlCol="0" anchor="b" anchorCtr="0">
            <a:normAutofit/>
          </a:bodyPr>
          <a:lstStyle/>
          <a:p>
            <a:endParaRPr lang="en-US" dirty="0"/>
          </a:p>
        </p:txBody>
      </p:sp>
      <p:sp>
        <p:nvSpPr>
          <p:cNvPr id="12" name="Text Placeholder"/>
          <p:cNvSpPr>
            <a:spLocks noGrp="1"/>
          </p:cNvSpPr>
          <p:nvPr>
            <p:ph type="body" idx="1"/>
          </p:nvPr>
        </p:nvSpPr>
        <p:spPr>
          <a:xfrm>
            <a:off x="457200" y="1143000"/>
            <a:ext cx="11338560" cy="5029200"/>
          </a:xfrm>
          <a:prstGeom prst="rect">
            <a:avLst/>
          </a:prstGeom>
          <a:ln>
            <a:noFill/>
          </a:ln>
        </p:spPr>
        <p:txBody>
          <a:bodyPr vert="horz" lIns="0" tIns="0" rIns="0" bIns="0" rtlCol="0">
            <a:normAutofit/>
          </a:bodyPr>
          <a:lstStyle/>
          <a:p>
            <a:pPr lvl="0"/>
            <a:r>
              <a:rPr lang="en-US" dirty="0"/>
              <a:t>First text level, bullet character 149</a:t>
            </a:r>
          </a:p>
          <a:p>
            <a:pPr lvl="1"/>
            <a:r>
              <a:rPr lang="en-US" dirty="0"/>
              <a:t>Second text level, bullet character 150</a:t>
            </a:r>
          </a:p>
          <a:p>
            <a:pPr lvl="2"/>
            <a:r>
              <a:rPr lang="en-US" dirty="0"/>
              <a:t>Third text level, bullet character 187</a:t>
            </a:r>
          </a:p>
          <a:p>
            <a:pPr lvl="3"/>
            <a:r>
              <a:rPr lang="en-US" dirty="0"/>
              <a:t>Fourth text level, bullet character Unicode 25E6</a:t>
            </a:r>
          </a:p>
          <a:p>
            <a:pPr lvl="4"/>
            <a:r>
              <a:rPr lang="en-US" dirty="0"/>
              <a:t>Fifth text level, bullet character 155</a:t>
            </a:r>
          </a:p>
        </p:txBody>
      </p:sp>
      <p:sp>
        <p:nvSpPr>
          <p:cNvPr id="2" name="Footer Placeholder 1"/>
          <p:cNvSpPr>
            <a:spLocks noGrp="1"/>
          </p:cNvSpPr>
          <p:nvPr>
            <p:ph type="ftr" sz="quarter" idx="3"/>
          </p:nvPr>
        </p:nvSpPr>
        <p:spPr>
          <a:xfrm>
            <a:off x="457200" y="6647688"/>
            <a:ext cx="2954335" cy="123111"/>
          </a:xfrm>
          <a:prstGeom prst="rect">
            <a:avLst/>
          </a:prstGeom>
          <a:ln>
            <a:noFill/>
          </a:ln>
        </p:spPr>
        <p:txBody>
          <a:bodyPr wrap="none" lIns="0" tIns="0" rIns="0" bIns="0" anchor="b" anchorCtr="0">
            <a:spAutoFit/>
          </a:bodyPr>
          <a:lstStyle>
            <a:lvl1pPr>
              <a:spcBef>
                <a:spcPts val="0"/>
              </a:spcBef>
              <a:defRPr lang="en-US" sz="800" b="0" i="0">
                <a:solidFill>
                  <a:schemeClr val="bg1"/>
                </a:solidFill>
                <a:latin typeface="Calibri"/>
                <a:ea typeface="Calibri"/>
                <a:cs typeface="Calibri"/>
              </a:defRPr>
            </a:lvl1pPr>
          </a:lstStyle>
          <a:p>
            <a:r>
              <a:rPr lang="en-US"/>
              <a:t>Copyright © 20XX American Institutes for Research. All rights reserved.</a:t>
            </a:r>
            <a:endParaRPr lang="en-US" dirty="0"/>
          </a:p>
        </p:txBody>
      </p:sp>
    </p:spTree>
    <p:extLst>
      <p:ext uri="{BB962C8B-B14F-4D97-AF65-F5344CB8AC3E}">
        <p14:creationId xmlns:p14="http://schemas.microsoft.com/office/powerpoint/2010/main" val="397854331"/>
      </p:ext>
    </p:extLst>
  </p:cSld>
  <p:clrMap bg1="lt1" tx1="dk1" bg2="lt2" tx2="dk2" accent1="accent1" accent2="accent2" accent3="accent3" accent4="accent4" accent5="accent5" accent6="accent6" hlink="hlink" folHlink="folHlink"/>
  <p:sldLayoutIdLst>
    <p:sldLayoutId id="2147483665" r:id="rId1"/>
    <p:sldLayoutId id="2147483701" r:id="rId2"/>
    <p:sldLayoutId id="2147483747" r:id="rId3"/>
    <p:sldLayoutId id="2147483662" r:id="rId4"/>
    <p:sldLayoutId id="2147483702" r:id="rId5"/>
    <p:sldLayoutId id="2147483748" r:id="rId6"/>
    <p:sldLayoutId id="2147483774" r:id="rId7"/>
    <p:sldLayoutId id="2147483788" r:id="rId8"/>
    <p:sldLayoutId id="2147483785" r:id="rId9"/>
    <p:sldLayoutId id="2147483786" r:id="rId10"/>
    <p:sldLayoutId id="2147483801" r:id="rId11"/>
    <p:sldLayoutId id="2147483802" r:id="rId12"/>
    <p:sldLayoutId id="2147483803" r:id="rId13"/>
    <p:sldLayoutId id="2147483725" r:id="rId14"/>
    <p:sldLayoutId id="2147483809" r:id="rId15"/>
    <p:sldLayoutId id="2147483806" r:id="rId16"/>
    <p:sldLayoutId id="2147483775" r:id="rId17"/>
    <p:sldLayoutId id="2147483810" r:id="rId18"/>
    <p:sldLayoutId id="2147483811" r:id="rId19"/>
  </p:sldLayoutIdLst>
  <p:hf hdr="0" dt="0"/>
  <p:txStyles>
    <p:title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p:titleStyle>
    <p:bodyStyle>
      <a:lvl1pPr marL="320040" marR="0" indent="-320040" algn="l" defTabSz="685800" rtl="0" eaLnBrk="1" fontAlgn="auto" latinLnBrk="0" hangingPunct="1">
        <a:lnSpc>
          <a:spcPct val="125000"/>
        </a:lnSpc>
        <a:spcBef>
          <a:spcPts val="1800"/>
        </a:spcBef>
        <a:spcAft>
          <a:spcPts val="0"/>
        </a:spcAft>
        <a:buClr>
          <a:schemeClr val="tx1"/>
        </a:buClr>
        <a:buSzPct val="100000"/>
        <a:buFont typeface="Times New Roman" panose="02020603050405020304" pitchFamily="18" charset="0"/>
        <a:buChar char="•"/>
        <a:tabLst/>
        <a:defRPr sz="2400" b="0" i="0" kern="1200">
          <a:solidFill>
            <a:schemeClr val="tx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air.org/project/nces-data-r-project-edsurve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6.jpeg"/><Relationship Id="rId7" Type="http://schemas.openxmlformats.org/officeDocument/2006/relationships/diagramQuickStyle" Target="../diagrams/quickStyle3.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yuqiliao/InternationalAssessment_MachineLearning/blob/master/Code/ML.R"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6" Type="http://schemas.openxmlformats.org/officeDocument/2006/relationships/image" Target="../media/image210.png"/><Relationship Id="rId1" Type="http://schemas.openxmlformats.org/officeDocument/2006/relationships/slideLayout" Target="../slideLayouts/slideLayout4.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200.png"/><Relationship Id="rId10" Type="http://schemas.openxmlformats.org/officeDocument/2006/relationships/diagramData" Target="../diagrams/data2.xml"/><Relationship Id="rId4" Type="http://schemas.openxmlformats.org/officeDocument/2006/relationships/image" Target="../media/image21.png"/><Relationship Id="rId9" Type="http://schemas.microsoft.com/office/2007/relationships/diagramDrawing" Target="../diagrams/drawing1.xml"/><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p:txBody>
          <a:bodyPr>
            <a:normAutofit/>
          </a:bodyPr>
          <a:lstStyle/>
          <a:p>
            <a:r>
              <a:rPr lang="en-US" altLang="zh-CN" sz="1800" cap="none" dirty="0"/>
              <a:t>60</a:t>
            </a:r>
            <a:r>
              <a:rPr lang="en-US" altLang="zh-CN" sz="1800" cap="none" baseline="30000" dirty="0"/>
              <a:t>th</a:t>
            </a:r>
            <a:r>
              <a:rPr lang="en-US" altLang="zh-CN" sz="1800" cap="none" dirty="0"/>
              <a:t> IEA General Assembly Meeting </a:t>
            </a:r>
            <a:r>
              <a:rPr lang="en-US" sz="1800" cap="none" dirty="0"/>
              <a:t>| October 2019 | Ljubljana, Slovenia</a:t>
            </a:r>
          </a:p>
        </p:txBody>
      </p:sp>
      <p:sp>
        <p:nvSpPr>
          <p:cNvPr id="4" name="Title 3"/>
          <p:cNvSpPr>
            <a:spLocks noGrp="1"/>
          </p:cNvSpPr>
          <p:nvPr>
            <p:ph type="title"/>
          </p:nvPr>
        </p:nvSpPr>
        <p:spPr>
          <a:xfrm>
            <a:off x="197963" y="1968548"/>
            <a:ext cx="9284338" cy="878347"/>
          </a:xfrm>
        </p:spPr>
        <p:txBody>
          <a:bodyPr>
            <a:noAutofit/>
          </a:bodyPr>
          <a:lstStyle/>
          <a:p>
            <a:r>
              <a:rPr lang="en-US" sz="4400" b="1" cap="none" dirty="0"/>
              <a:t>Predicting Mathematics Achievement</a:t>
            </a:r>
            <a:endParaRPr lang="en-US" sz="4400" cap="none" dirty="0"/>
          </a:p>
        </p:txBody>
      </p:sp>
      <p:sp>
        <p:nvSpPr>
          <p:cNvPr id="3" name="Subtitle 2"/>
          <p:cNvSpPr>
            <a:spLocks noGrp="1"/>
          </p:cNvSpPr>
          <p:nvPr>
            <p:ph type="subTitle" idx="1"/>
          </p:nvPr>
        </p:nvSpPr>
        <p:spPr>
          <a:xfrm>
            <a:off x="457454" y="2605220"/>
            <a:ext cx="8540496" cy="823780"/>
          </a:xfrm>
        </p:spPr>
        <p:txBody>
          <a:bodyPr>
            <a:noAutofit/>
          </a:bodyPr>
          <a:lstStyle/>
          <a:p>
            <a:r>
              <a:rPr lang="en-US" b="1" cap="none" dirty="0"/>
              <a:t>A Machine Learning Approach Using </a:t>
            </a:r>
          </a:p>
          <a:p>
            <a:r>
              <a:rPr lang="en-US" b="1" cap="none" dirty="0"/>
              <a:t>TIMSS 2015 U.S. National Public-Use Data</a:t>
            </a:r>
            <a:endParaRPr lang="en-US" cap="none" dirty="0"/>
          </a:p>
        </p:txBody>
      </p:sp>
      <p:sp>
        <p:nvSpPr>
          <p:cNvPr id="6" name="Text Placeholder 5"/>
          <p:cNvSpPr>
            <a:spLocks noGrp="1"/>
          </p:cNvSpPr>
          <p:nvPr>
            <p:ph type="body" sz="quarter" idx="13"/>
          </p:nvPr>
        </p:nvSpPr>
        <p:spPr>
          <a:xfrm>
            <a:off x="457200" y="4686333"/>
            <a:ext cx="8540750" cy="647667"/>
          </a:xfrm>
        </p:spPr>
        <p:txBody>
          <a:bodyPr/>
          <a:lstStyle/>
          <a:p>
            <a:pPr lvl="0"/>
            <a:r>
              <a:rPr lang="en-US" dirty="0"/>
              <a:t>Yuqi Liao, Research Associate</a:t>
            </a:r>
          </a:p>
          <a:p>
            <a:pPr lvl="0"/>
            <a:r>
              <a:rPr lang="en-US" dirty="0"/>
              <a:t>Trang Nguyen, Data Scientist</a:t>
            </a:r>
          </a:p>
        </p:txBody>
      </p:sp>
      <p:pic>
        <p:nvPicPr>
          <p:cNvPr id="7" name="Picture 6">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7398107" y="3903473"/>
            <a:ext cx="1436400" cy="1468627"/>
          </a:xfrm>
          <a:prstGeom prst="rect">
            <a:avLst/>
          </a:prstGeom>
        </p:spPr>
      </p:pic>
      <p:pic>
        <p:nvPicPr>
          <p:cNvPr id="8" name="Picture 7">
            <a:extLst>
              <a:ext uri="{FF2B5EF4-FFF2-40B4-BE49-F238E27FC236}">
                <a16:creationId xmlns:a16="http://schemas.microsoft.com/office/drawing/2014/main" id="{F7A5B17D-9DF2-4865-9542-B26A0666782B}"/>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931174" y="4189253"/>
            <a:ext cx="1183376" cy="1182847"/>
          </a:xfrm>
          <a:prstGeom prst="rect">
            <a:avLst/>
          </a:prstGeom>
        </p:spPr>
      </p:pic>
      <p:sp>
        <p:nvSpPr>
          <p:cNvPr id="9" name="Title 3">
            <a:extLst>
              <a:ext uri="{FF2B5EF4-FFF2-40B4-BE49-F238E27FC236}">
                <a16:creationId xmlns:a16="http://schemas.microsoft.com/office/drawing/2014/main" id="{3B6C7082-90A5-41D4-B39B-70A839756314}"/>
              </a:ext>
            </a:extLst>
          </p:cNvPr>
          <p:cNvSpPr txBox="1">
            <a:spLocks/>
          </p:cNvSpPr>
          <p:nvPr/>
        </p:nvSpPr>
        <p:spPr>
          <a:xfrm>
            <a:off x="6803174" y="4682488"/>
            <a:ext cx="8558784" cy="30542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1400" dirty="0"/>
              <a:t>yliao@air.org</a:t>
            </a:r>
          </a:p>
        </p:txBody>
      </p:sp>
      <p:pic>
        <p:nvPicPr>
          <p:cNvPr id="11" name="Picture 10">
            <a:extLst>
              <a:ext uri="{FF2B5EF4-FFF2-40B4-BE49-F238E27FC236}">
                <a16:creationId xmlns:a16="http://schemas.microsoft.com/office/drawing/2014/main" id="{7EDC12F9-3CDC-4B25-A03F-54E883FA4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964" y="5127156"/>
            <a:ext cx="274320" cy="274320"/>
          </a:xfrm>
          <a:prstGeom prst="rect">
            <a:avLst/>
          </a:prstGeom>
        </p:spPr>
      </p:pic>
      <p:pic>
        <p:nvPicPr>
          <p:cNvPr id="12" name="Picture 11">
            <a:extLst>
              <a:ext uri="{FF2B5EF4-FFF2-40B4-BE49-F238E27FC236}">
                <a16:creationId xmlns:a16="http://schemas.microsoft.com/office/drawing/2014/main" id="{33C795DC-9C61-4758-8311-CA51D79F6E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4964" y="4754838"/>
            <a:ext cx="274320" cy="274320"/>
          </a:xfrm>
          <a:prstGeom prst="rect">
            <a:avLst/>
          </a:prstGeom>
        </p:spPr>
      </p:pic>
      <p:sp>
        <p:nvSpPr>
          <p:cNvPr id="13" name="Title 3">
            <a:extLst>
              <a:ext uri="{FF2B5EF4-FFF2-40B4-BE49-F238E27FC236}">
                <a16:creationId xmlns:a16="http://schemas.microsoft.com/office/drawing/2014/main" id="{977854C8-E0DA-4B73-9793-A8483B0E79B9}"/>
              </a:ext>
            </a:extLst>
          </p:cNvPr>
          <p:cNvSpPr txBox="1">
            <a:spLocks/>
          </p:cNvSpPr>
          <p:nvPr/>
        </p:nvSpPr>
        <p:spPr>
          <a:xfrm>
            <a:off x="6529678" y="5064492"/>
            <a:ext cx="8558784" cy="30542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1400" dirty="0"/>
              <a:t>@</a:t>
            </a:r>
            <a:r>
              <a:rPr lang="en-US" sz="1400" dirty="0" err="1"/>
              <a:t>yuqiliao</a:t>
            </a:r>
            <a:endParaRPr lang="en-US" sz="1400" dirty="0"/>
          </a:p>
        </p:txBody>
      </p:sp>
    </p:spTree>
    <p:extLst>
      <p:ext uri="{BB962C8B-B14F-4D97-AF65-F5344CB8AC3E}">
        <p14:creationId xmlns:p14="http://schemas.microsoft.com/office/powerpoint/2010/main" val="74735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627797"/>
          </a:xfrm>
        </p:spPr>
        <p:txBody>
          <a:bodyPr/>
          <a:lstStyle/>
          <a:p>
            <a:r>
              <a:rPr lang="en-US" dirty="0"/>
              <a:t>Variables selected by at least 3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10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84197397"/>
              </p:ext>
            </p:extLst>
          </p:nvPr>
        </p:nvGraphicFramePr>
        <p:xfrm>
          <a:off x="457200" y="688346"/>
          <a:ext cx="11521440" cy="5719570"/>
        </p:xfrm>
        <a:graphic>
          <a:graphicData uri="http://schemas.openxmlformats.org/drawingml/2006/table">
            <a:tbl>
              <a:tblPr firstRow="1" bandRow="1">
                <a:tableStyleId>{2D5ABB26-0587-4C30-8999-92F81FD0307C}</a:tableStyleId>
              </a:tblPr>
              <a:tblGrid>
                <a:gridCol w="6492240">
                  <a:extLst>
                    <a:ext uri="{9D8B030D-6E8A-4147-A177-3AD203B41FA5}">
                      <a16:colId xmlns:a16="http://schemas.microsoft.com/office/drawing/2014/main" val="3623175946"/>
                    </a:ext>
                  </a:extLst>
                </a:gridCol>
                <a:gridCol w="548640">
                  <a:extLst>
                    <a:ext uri="{9D8B030D-6E8A-4147-A177-3AD203B41FA5}">
                      <a16:colId xmlns:a16="http://schemas.microsoft.com/office/drawing/2014/main" val="3318588401"/>
                    </a:ext>
                  </a:extLst>
                </a:gridCol>
                <a:gridCol w="640080">
                  <a:extLst>
                    <a:ext uri="{9D8B030D-6E8A-4147-A177-3AD203B41FA5}">
                      <a16:colId xmlns:a16="http://schemas.microsoft.com/office/drawing/2014/main" val="3673691527"/>
                    </a:ext>
                  </a:extLst>
                </a:gridCol>
                <a:gridCol w="640080">
                  <a:extLst>
                    <a:ext uri="{9D8B030D-6E8A-4147-A177-3AD203B41FA5}">
                      <a16:colId xmlns:a16="http://schemas.microsoft.com/office/drawing/2014/main" val="2748861713"/>
                    </a:ext>
                  </a:extLst>
                </a:gridCol>
                <a:gridCol w="640080">
                  <a:extLst>
                    <a:ext uri="{9D8B030D-6E8A-4147-A177-3AD203B41FA5}">
                      <a16:colId xmlns:a16="http://schemas.microsoft.com/office/drawing/2014/main" val="3842626529"/>
                    </a:ext>
                  </a:extLst>
                </a:gridCol>
                <a:gridCol w="640080">
                  <a:extLst>
                    <a:ext uri="{9D8B030D-6E8A-4147-A177-3AD203B41FA5}">
                      <a16:colId xmlns:a16="http://schemas.microsoft.com/office/drawing/2014/main" val="1374805147"/>
                    </a:ext>
                  </a:extLst>
                </a:gridCol>
                <a:gridCol w="640080">
                  <a:extLst>
                    <a:ext uri="{9D8B030D-6E8A-4147-A177-3AD203B41FA5}">
                      <a16:colId xmlns:a16="http://schemas.microsoft.com/office/drawing/2014/main" val="3759253"/>
                    </a:ext>
                  </a:extLst>
                </a:gridCol>
                <a:gridCol w="640080">
                  <a:extLst>
                    <a:ext uri="{9D8B030D-6E8A-4147-A177-3AD203B41FA5}">
                      <a16:colId xmlns:a16="http://schemas.microsoft.com/office/drawing/2014/main" val="279463767"/>
                    </a:ext>
                  </a:extLst>
                </a:gridCol>
                <a:gridCol w="640080">
                  <a:extLst>
                    <a:ext uri="{9D8B030D-6E8A-4147-A177-3AD203B41FA5}">
                      <a16:colId xmlns:a16="http://schemas.microsoft.com/office/drawing/2014/main" val="1958311784"/>
                    </a:ext>
                  </a:extLst>
                </a:gridCol>
              </a:tblGrid>
              <a:tr h="298180">
                <a:tc rowSpan="2">
                  <a:txBody>
                    <a:bodyPr/>
                    <a:lstStyle/>
                    <a:p>
                      <a:pPr algn="l" fontAlgn="ctr"/>
                      <a:r>
                        <a:rPr lang="en-US" sz="1400" b="1" i="0" u="none" strike="noStrike" dirty="0">
                          <a:solidFill>
                            <a:srgbClr val="000000"/>
                          </a:solidFill>
                          <a:effectLst/>
                          <a:latin typeface="Calibri" panose="020F0502020204030204" pitchFamily="34" charset="0"/>
                        </a:rPr>
                        <a:t>Variable description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pPr algn="ctr" fontAlgn="ctr"/>
                      <a:r>
                        <a:rPr lang="en-US" sz="1200" b="1" i="0" u="none" strike="noStrike" dirty="0">
                          <a:solidFill>
                            <a:srgbClr val="000000"/>
                          </a:solidFill>
                          <a:effectLst/>
                          <a:latin typeface="Calibri" panose="020F0502020204030204" pitchFamily="34" charset="0"/>
                        </a:rPr>
                        <a:t>Variable source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7">
                  <a:txBody>
                    <a:bodyPr/>
                    <a:lstStyle/>
                    <a:p>
                      <a:pPr marL="0" algn="ctr" defTabSz="685800" rtl="0" eaLnBrk="1" fontAlgn="ctr" latinLnBrk="0" hangingPunct="1"/>
                      <a:r>
                        <a:rPr lang="en-US" sz="1200" b="1" i="0" u="none" strike="noStrike" kern="1200" dirty="0">
                          <a:solidFill>
                            <a:srgbClr val="000000"/>
                          </a:solidFill>
                          <a:effectLst/>
                          <a:latin typeface="Calibri" panose="020F0502020204030204" pitchFamily="34" charset="0"/>
                          <a:ea typeface="+mn-ea"/>
                          <a:cs typeface="+mn-cs"/>
                        </a:rPr>
                        <a:t>Appear in the top 20 most important variables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02285490"/>
                  </a:ext>
                </a:extLst>
              </a:tr>
              <a:tr h="298180">
                <a:tc v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Count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Logistic regression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Elastic net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Decision tree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Random forest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Extreme gradient boosting</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Neural network</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48539703"/>
                  </a:ext>
                </a:extLst>
              </a:tr>
              <a:tr h="298180">
                <a:tc>
                  <a:txBody>
                    <a:bodyPr/>
                    <a:lstStyle/>
                    <a:p>
                      <a:pPr algn="l" fontAlgn="b"/>
                      <a:r>
                        <a:rPr lang="en-US" sz="1400" b="1" i="0" u="none" strike="noStrike" dirty="0">
                          <a:solidFill>
                            <a:srgbClr val="000000"/>
                          </a:solidFill>
                          <a:effectLst/>
                          <a:latin typeface="Calibri" panose="020F0502020204030204" pitchFamily="34" charset="0"/>
                        </a:rPr>
                        <a:t>Home Educational Resources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01285711"/>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Confident in Mathematics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26991328"/>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White, Not Hispanic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82962606"/>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Percentage of student eligible for free or reduced-price lunch</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25831984"/>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How far in your education do you expect to go?</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58134253"/>
                  </a:ext>
                </a:extLst>
              </a:tr>
              <a:tr h="298180">
                <a:tc>
                  <a:txBody>
                    <a:bodyPr/>
                    <a:lstStyle/>
                    <a:p>
                      <a:pPr algn="l" fontAlgn="b"/>
                      <a:r>
                        <a:rPr lang="en-US" sz="1400" b="1" i="0" u="none" strike="noStrike" dirty="0">
                          <a:solidFill>
                            <a:srgbClr val="000000"/>
                          </a:solidFill>
                          <a:effectLst/>
                          <a:latin typeface="Calibri" panose="020F0502020204030204" pitchFamily="34" charset="0"/>
                        </a:rPr>
                        <a:t>How often do you use a computer or tablet for schoolwork besides at home or at 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76791615"/>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Views on Engaging Teaching in Mathematics Lessons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13065034"/>
                  </a:ext>
                </a:extLst>
              </a:tr>
              <a:tr h="298180">
                <a:tc>
                  <a:txBody>
                    <a:bodyPr/>
                    <a:lstStyle/>
                    <a:p>
                      <a:pPr algn="l" fontAlgn="b"/>
                      <a:r>
                        <a:rPr lang="en-US" sz="1400" b="1" i="0" u="none" strike="noStrike" dirty="0">
                          <a:solidFill>
                            <a:srgbClr val="000000"/>
                          </a:solidFill>
                          <a:effectLst/>
                          <a:latin typeface="Calibri" panose="020F0502020204030204" pitchFamily="34" charset="0"/>
                        </a:rPr>
                        <a:t>School Discipline Problems - Principals' Reports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36637034"/>
                  </a:ext>
                </a:extLst>
              </a:tr>
              <a:tr h="298180">
                <a:tc>
                  <a:txBody>
                    <a:bodyPr/>
                    <a:lstStyle/>
                    <a:p>
                      <a:pPr algn="l" fontAlgn="b"/>
                      <a:r>
                        <a:rPr lang="en-US" sz="1400" b="1" i="0" u="none" strike="noStrike" dirty="0">
                          <a:solidFill>
                            <a:srgbClr val="000000"/>
                          </a:solidFill>
                          <a:effectLst/>
                          <a:latin typeface="Calibri" panose="020F0502020204030204" pitchFamily="34" charset="0"/>
                        </a:rPr>
                        <a:t>School Emphasis on Academic Success – Principals’ Reports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2780066"/>
                  </a:ext>
                </a:extLst>
              </a:tr>
              <a:tr h="298180">
                <a:tc>
                  <a:txBody>
                    <a:bodyPr/>
                    <a:lstStyle/>
                    <a:p>
                      <a:pPr algn="l" fontAlgn="b"/>
                      <a:r>
                        <a:rPr lang="en-US" sz="1400" b="1" i="0" u="none" strike="noStrike" dirty="0">
                          <a:solidFill>
                            <a:srgbClr val="000000"/>
                          </a:solidFill>
                          <a:effectLst/>
                          <a:latin typeface="Calibri" panose="020F0502020204030204" pitchFamily="34" charset="0"/>
                        </a:rPr>
                        <a:t>Total Instructional Time in Minutes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96107499"/>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 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35258805"/>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Confident in Sciences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65595997"/>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Asian</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55152644"/>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Black</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39753233"/>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Have you ever repeated a grade in elementary 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9398387"/>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Do you have a computer or tablet that is shared with other people at home?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7750618"/>
                  </a:ext>
                </a:extLst>
              </a:tr>
            </a:tbl>
          </a:graphicData>
        </a:graphic>
      </p:graphicFrame>
      <p:sp>
        <p:nvSpPr>
          <p:cNvPr id="6" name="Rectangle 5"/>
          <p:cNvSpPr/>
          <p:nvPr/>
        </p:nvSpPr>
        <p:spPr>
          <a:xfrm>
            <a:off x="457200" y="1486033"/>
            <a:ext cx="6494585" cy="307598"/>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273914" y="751689"/>
            <a:ext cx="1110761" cy="673795"/>
          </a:xfrm>
          <a:prstGeom prst="roundRect">
            <a:avLst/>
          </a:prstGeom>
          <a:solidFill>
            <a:srgbClr val="00867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Students’ attitudes and engagement</a:t>
            </a:r>
          </a:p>
        </p:txBody>
      </p:sp>
      <p:sp>
        <p:nvSpPr>
          <p:cNvPr id="10" name="Rounded Rectangle 9"/>
          <p:cNvSpPr/>
          <p:nvPr/>
        </p:nvSpPr>
        <p:spPr>
          <a:xfrm>
            <a:off x="2022964" y="751689"/>
            <a:ext cx="1110761" cy="673795"/>
          </a:xfrm>
          <a:prstGeom prst="round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rPr>
              <a:t>Home environment support</a:t>
            </a:r>
          </a:p>
        </p:txBody>
      </p:sp>
      <p:sp>
        <p:nvSpPr>
          <p:cNvPr id="11" name="Rounded Rectangle 10"/>
          <p:cNvSpPr/>
          <p:nvPr/>
        </p:nvSpPr>
        <p:spPr>
          <a:xfrm>
            <a:off x="4524864" y="751689"/>
            <a:ext cx="1152922" cy="673795"/>
          </a:xfrm>
          <a:prstGeom prst="roundRect">
            <a:avLst/>
          </a:prstGeom>
          <a:solidFill>
            <a:srgbClr val="C8510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Students’</a:t>
            </a:r>
          </a:p>
          <a:p>
            <a:r>
              <a:rPr lang="en-US" sz="1200" b="1" dirty="0">
                <a:solidFill>
                  <a:schemeClr val="tx2"/>
                </a:solidFill>
              </a:rPr>
              <a:t>background characteristics</a:t>
            </a:r>
          </a:p>
        </p:txBody>
      </p:sp>
      <p:sp>
        <p:nvSpPr>
          <p:cNvPr id="12" name="Rounded Rectangle 11"/>
          <p:cNvSpPr/>
          <p:nvPr/>
        </p:nvSpPr>
        <p:spPr>
          <a:xfrm>
            <a:off x="5775814" y="751689"/>
            <a:ext cx="1110761" cy="673795"/>
          </a:xfrm>
          <a:prstGeom prst="roundRect">
            <a:avLst/>
          </a:prstGeom>
          <a:solidFill>
            <a:srgbClr val="EFB21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School environment</a:t>
            </a:r>
          </a:p>
        </p:txBody>
      </p:sp>
      <p:sp>
        <p:nvSpPr>
          <p:cNvPr id="13" name="Rectangle 12"/>
          <p:cNvSpPr/>
          <p:nvPr/>
        </p:nvSpPr>
        <p:spPr>
          <a:xfrm>
            <a:off x="457200" y="5971067"/>
            <a:ext cx="6494585" cy="426216"/>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7200" y="1796562"/>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 y="4768362"/>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2682520"/>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7199" y="3284909"/>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199" y="2095602"/>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199" y="4479505"/>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7199" y="5086174"/>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7199" y="5380138"/>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199" y="2993202"/>
            <a:ext cx="6494585" cy="307598"/>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2559" y="2389538"/>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61840" y="3578046"/>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1840" y="3882783"/>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52558" y="4177992"/>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61840" y="5670059"/>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4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1143000"/>
            <a:ext cx="11338560" cy="5071188"/>
          </a:xfrm>
        </p:spPr>
        <p:txBody>
          <a:bodyPr>
            <a:normAutofit lnSpcReduction="10000"/>
          </a:bodyPr>
          <a:lstStyle/>
          <a:p>
            <a:r>
              <a:rPr lang="en-US" dirty="0">
                <a:solidFill>
                  <a:srgbClr val="003462"/>
                </a:solidFill>
              </a:rPr>
              <a:t>Compares six commonly used machine learning models in identifying students with low math performance. Logistic regression is preferred in this context (TIMSS 2015 US 8</a:t>
            </a:r>
            <a:r>
              <a:rPr lang="en-US" baseline="30000" dirty="0">
                <a:solidFill>
                  <a:srgbClr val="003462"/>
                </a:solidFill>
              </a:rPr>
              <a:t>th</a:t>
            </a:r>
            <a:r>
              <a:rPr lang="en-US" dirty="0">
                <a:solidFill>
                  <a:srgbClr val="003462"/>
                </a:solidFill>
              </a:rPr>
              <a:t> grade students).</a:t>
            </a:r>
          </a:p>
          <a:p>
            <a:r>
              <a:rPr lang="en-US" dirty="0">
                <a:solidFill>
                  <a:srgbClr val="003462"/>
                </a:solidFill>
              </a:rPr>
              <a:t>Demonstrates one way that machine learning could be applied to international large-scale studies: as a screening method to test theories and discover new variables</a:t>
            </a:r>
          </a:p>
          <a:p>
            <a:pPr lvl="1"/>
            <a:r>
              <a:rPr lang="en-US" dirty="0">
                <a:solidFill>
                  <a:srgbClr val="003462"/>
                </a:solidFill>
              </a:rPr>
              <a:t>Confirms the findings in the literature about characteristics that may be associated with math performance, including students’ home educational resources and attitudes toward math. </a:t>
            </a:r>
          </a:p>
          <a:p>
            <a:pPr lvl="1"/>
            <a:r>
              <a:rPr lang="en-US" dirty="0">
                <a:solidFill>
                  <a:srgbClr val="003462"/>
                </a:solidFill>
              </a:rPr>
              <a:t>Sheds light on a few variables that receive less research attention, including variables about students’ use and possession of computers or tablets. </a:t>
            </a:r>
          </a:p>
        </p:txBody>
      </p:sp>
      <p:sp>
        <p:nvSpPr>
          <p:cNvPr id="3" name="Title 2"/>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11</a:t>
            </a:fld>
            <a:endParaRPr lang="en-US" dirty="0"/>
          </a:p>
        </p:txBody>
      </p:sp>
    </p:spTree>
    <p:extLst>
      <p:ext uri="{BB962C8B-B14F-4D97-AF65-F5344CB8AC3E}">
        <p14:creationId xmlns:p14="http://schemas.microsoft.com/office/powerpoint/2010/main" val="17960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a:xfrm>
            <a:off x="11855812" y="6521791"/>
            <a:ext cx="124805" cy="153888"/>
          </a:xfrm>
        </p:spPr>
        <p:txBody>
          <a:bodyPr numCol="3" spcCol="91440"/>
          <a:lstStyle/>
          <a:p>
            <a:fld id="{99A20822-4A49-4D36-86E3-300BA48D3F00}" type="slidenum">
              <a:rPr lang="en-US" smtClean="0"/>
              <a:pPr/>
              <a:t>12</a:t>
            </a:fld>
            <a:endParaRPr lang="en-US" dirty="0"/>
          </a:p>
        </p:txBody>
      </p:sp>
      <p:sp>
        <p:nvSpPr>
          <p:cNvPr id="3" name="Title 2"/>
          <p:cNvSpPr>
            <a:spLocks noGrp="1"/>
          </p:cNvSpPr>
          <p:nvPr>
            <p:ph type="title"/>
          </p:nvPr>
        </p:nvSpPr>
        <p:spPr>
          <a:xfrm>
            <a:off x="457200" y="0"/>
            <a:ext cx="10765681" cy="576197"/>
          </a:xfrm>
        </p:spPr>
        <p:txBody>
          <a:bodyPr numCol="3" spcCol="91440"/>
          <a:lstStyle/>
          <a:p>
            <a:r>
              <a:rPr lang="en-US" dirty="0"/>
              <a:t>References</a:t>
            </a:r>
          </a:p>
        </p:txBody>
      </p:sp>
      <p:sp>
        <p:nvSpPr>
          <p:cNvPr id="5" name="Rectangle 2">
            <a:extLst>
              <a:ext uri="{FF2B5EF4-FFF2-40B4-BE49-F238E27FC236}">
                <a16:creationId xmlns:a16="http://schemas.microsoft.com/office/drawing/2014/main" id="{DEF037A9-84E8-49F8-9BE0-C831317F3075}"/>
              </a:ext>
            </a:extLst>
          </p:cNvPr>
          <p:cNvSpPr>
            <a:spLocks noGrp="1" noChangeArrowheads="1"/>
          </p:cNvSpPr>
          <p:nvPr>
            <p:ph type="body" sz="quarter" idx="13"/>
          </p:nvPr>
        </p:nvSpPr>
        <p:spPr bwMode="auto">
          <a:xfrm>
            <a:off x="457200" y="504518"/>
            <a:ext cx="11398612" cy="583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3"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Allison, P. D. (2001).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Missing Data.</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Thousand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Oask</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California: Sage Publications.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Brown-</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Jeffy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S. (2009). School Effects: Examining the Race Gap in Mathematics Achievement.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African American Studies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388.</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Burtless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G. (2011).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Does Money Matter? The Effect of School Resources on Student Achievement and Adult Success.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Brookings Institution Press.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Chen, T., He, T.,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Benesty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Khotilovich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V., Tang, Y., Cho, H., . . . Li, Y. (2018).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xgboost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Extreme Gradient Boosting.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0.71.1.</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Darling-Hammond, L. (2000). Teacher Quality and Student Achievement.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Education Policy Analysis Archives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Friedman, J., Hastie, T., &amp; Tibshirani, R. (2010). Regularization Paths for Generalized Linear Models via.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Statistical Software</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Gabriel, F., &amp; Jason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Signolet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W. (2018). A Machine Learning Approach to Investigating The Effects of Mathematics Dispositions on Mathematical Literacy.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Journal of Research &amp; Method in Education</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306-327.</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García, V.,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Mollineda</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 &amp; Sánchez, J. (2009). Index of Balanced Accuracy: A Performance Measure for Skewed Class Distributions.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Pattern Recognition and Image Analysis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Geary, D. C. (2011). Consequences, Characteristics, and Causes of Mathematical Learning Disabilities and Persistent Low Achievement in Mathematics.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Developmental and Behavioral Pediatrics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250–263.</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Hall, P., Phan, W., &amp; Ambati, S. S. (n.d.).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Ideas on Interpreting Machine Learning.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Retrieved from O’Reilly Ideas: https://www.oreilly.com/ideas/ideas-on-interpreting-machine-learning</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Hastie, T., &amp; Qian, J. (2014). </a:t>
            </a:r>
            <a:r>
              <a:rPr kumimoji="0" lang="en-US" altLang="en-US" sz="1100" b="0" i="1"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Glmnet</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Vignette.</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Retrieved from https://web.stanford.edu/~hastie/glmnet/glmnet_alpha.html</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Hastie, T., Tibshirani, R., &amp; Friedman, J. (2001).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The Elements of Statistical Learning.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 Publishing Company.</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James, G., Witten, D., Hastie, T., &amp; Tibshirani, R. (2014).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An Introduction to Statistical Learning with Applications in R.</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 Publishing Company.</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Jordan, N. C. (2010). Early Predictors of Mathematics Achievement and Mathematics Learning Difficulties.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Encyclopedia on Early Childhood Development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Kuhn, M. (2017). caret: Classification and Regression Training.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6.0-78</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Lantz, B. (2013).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Machine Learning with R.</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Birmingham: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Packt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Publishing.</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Liaw</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 &amp; Wiener, M. (2002). Classification and Regression by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randomForest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News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18-22.</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McGraw, R.,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Lubienski</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S. T.,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Strutchens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E. (2006). A Closer Look at Gender in NAEP Mathematics Achievement and Affect Data: Intersections with Achievement, Race/Ethnicity, and Socioeconomic Status.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for Research in Mathematics </a:t>
            </a:r>
            <a:r>
              <a:rPr lang="en-US" altLang="en-US" sz="1100" dirty="0">
                <a:latin typeface="Calibri" panose="020F0502020204030204" pitchFamily="34" charset="0"/>
                <a:ea typeface="SimSun" panose="02010600030101010101" pitchFamily="2" charset="-122"/>
                <a:cs typeface="Times New Roman" panose="02020603050405020304" pitchFamily="18" charset="0"/>
              </a:rPr>
              <a:t>Education, 129-150.</a:t>
            </a:r>
          </a:p>
          <a:p>
            <a:pPr marL="171450" lvl="0" indent="-171450" defTabSz="914400">
              <a:buClrTx/>
              <a:buSzTx/>
            </a:pPr>
            <a:r>
              <a:rPr lang="en-US" altLang="en-US" sz="1100" dirty="0" err="1">
                <a:latin typeface="Calibri" panose="020F0502020204030204" pitchFamily="34" charset="0"/>
                <a:ea typeface="SimSun" panose="02010600030101010101" pitchFamily="2" charset="-122"/>
                <a:cs typeface="Times New Roman" panose="02020603050405020304" pitchFamily="18" charset="0"/>
              </a:rPr>
              <a:t>Mourshed</a:t>
            </a:r>
            <a:r>
              <a:rPr lang="en-US" altLang="en-US" sz="1100" dirty="0">
                <a:latin typeface="Calibri" panose="020F0502020204030204" pitchFamily="34" charset="0"/>
                <a:ea typeface="SimSun" panose="02010600030101010101" pitchFamily="2" charset="-122"/>
                <a:cs typeface="Times New Roman" panose="02020603050405020304" pitchFamily="18" charset="0"/>
              </a:rPr>
              <a:t>, M., </a:t>
            </a:r>
            <a:r>
              <a:rPr lang="en-US" altLang="en-US" sz="1100" dirty="0" err="1">
                <a:latin typeface="Calibri" panose="020F0502020204030204" pitchFamily="34" charset="0"/>
                <a:ea typeface="SimSun" panose="02010600030101010101" pitchFamily="2" charset="-122"/>
                <a:cs typeface="Times New Roman" panose="02020603050405020304" pitchFamily="18" charset="0"/>
              </a:rPr>
              <a:t>Krawitz</a:t>
            </a:r>
            <a:r>
              <a:rPr lang="en-US" altLang="en-US" sz="1100" dirty="0">
                <a:latin typeface="Calibri" panose="020F0502020204030204" pitchFamily="34" charset="0"/>
                <a:ea typeface="SimSun" panose="02010600030101010101" pitchFamily="2" charset="-122"/>
                <a:cs typeface="Times New Roman" panose="02020603050405020304" pitchFamily="18" charset="0"/>
              </a:rPr>
              <a:t>, M., &amp; Dorn, E. (2017). </a:t>
            </a:r>
            <a:r>
              <a:rPr lang="en-US" altLang="en-US" sz="1100" i="1" dirty="0">
                <a:latin typeface="Calibri" panose="020F0502020204030204" pitchFamily="34" charset="0"/>
                <a:ea typeface="SimSun" panose="02010600030101010101" pitchFamily="2" charset="-122"/>
                <a:cs typeface="Times New Roman" panose="02020603050405020304" pitchFamily="18" charset="0"/>
              </a:rPr>
              <a:t>How to Improve Student Educational Outcomes: New Insights from Data Analytics</a:t>
            </a:r>
            <a:r>
              <a:rPr lang="en-US" altLang="en-US" sz="1100" dirty="0">
                <a:latin typeface="Calibri" panose="020F0502020204030204" pitchFamily="34" charset="0"/>
                <a:ea typeface="SimSun" panose="02010600030101010101" pitchFamily="2" charset="-122"/>
                <a:cs typeface="Times New Roman" panose="02020603050405020304" pitchFamily="18" charset="0"/>
              </a:rPr>
              <a:t>. McKinsey &amp; Company.</a:t>
            </a: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Mullis, I. V., Martin, M. O., Foy, P., &amp; Hooper, M. (2016).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TIMSS 2015 International Results in Mathematics.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Boston College.</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National Mathematics Advisory Panel. (2008).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Foundations for Success: The Final Report of the National Mathematics Advisory Panel.</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U.S. Department of Education.</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Polyzou</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Karypis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G. (2016). Grade Prediction with Course and Student Specific Models. In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Advances in Knowledge Discovery and Data Mining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(pp. 89-101). Springer.</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Provasnik, S., Malley, L., Stephens, M., Landeros, K., Perkins, R., &amp; and Tang, J. (2016).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Highlights From TIMSS and TIMSS Advanced 2015: Mathematics and Science Achievement of U.S. Students in Grades 4 and 8 and in Advanced Courses at the End of High School in an International Context.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U.S. Department of Education.</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Core Team. (2013). R: A language and environment for statistical computing.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Foundation for Statistical Computing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Samuel, A. L. (1959). Some Studies in Machine Learning Using the Game of Checkers.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IBM Journal of Research and Development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210-229.</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Sansone, D. (2017). Beyond Early Warning Indicators: High School Dropout and Machine Learning.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Social Science Research Network</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Therneau</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T., &amp; Atkinson, B. (2018).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rpart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Recursive Partitioning and Regression Trees.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4.1-13</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Venables, W. N., &amp; Ripley, B. D. (2002).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Modern Applied Statistics with S. Fourth Edition.</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Wang, D. B. (2004). Family background factors and mathematics success: A comparison of Chinese and US students.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Journal of Educational Research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40-54.</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Yoo</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J. E. (2018). TIMSS 2011 Student and Teacher Predictors for Mathematics Achievement Explored and Identified via Elastic Net.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Frontiers in Psychology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317.</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Zahedifard</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Attarzadeh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I.,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Pazhokhzadeh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H.,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Malekzadeh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J. (2015). Prediction of students’ performance in high school by data.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Academic Journal of Science and Engineering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p>
          <a:p>
            <a:pPr marL="171450" indent="-171450" defTabSz="914400">
              <a:buClrTx/>
              <a:buSzTx/>
            </a:pPr>
            <a:r>
              <a:rPr lang="en-US" sz="1100" dirty="0">
                <a:latin typeface="Calibri" panose="020F0502020204030204" pitchFamily="34" charset="0"/>
                <a:ea typeface="SimSun" panose="02010600030101010101" pitchFamily="2" charset="-122"/>
                <a:cs typeface="Times New Roman" panose="02020603050405020304" pitchFamily="18" charset="0"/>
              </a:rPr>
              <a:t>Icons used in the presentation are provided by Noun Project.</a:t>
            </a:r>
          </a:p>
          <a:p>
            <a:pPr marL="171450" marR="0" lvl="0" indent="-17145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658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457200" y="418675"/>
            <a:ext cx="8540750" cy="355600"/>
          </a:xfrm>
        </p:spPr>
        <p:txBody>
          <a:bodyPr>
            <a:normAutofit/>
          </a:bodyPr>
          <a:lstStyle/>
          <a:p>
            <a:pPr algn="l"/>
            <a:r>
              <a:rPr lang="en-US" altLang="zh-CN" sz="1800" cap="none" dirty="0">
                <a:solidFill>
                  <a:schemeClr val="tx1">
                    <a:lumMod val="40000"/>
                    <a:lumOff val="60000"/>
                  </a:schemeClr>
                </a:solidFill>
              </a:rPr>
              <a:t>60</a:t>
            </a:r>
            <a:r>
              <a:rPr lang="en-US" altLang="zh-CN" sz="1800" cap="none" baseline="30000" dirty="0">
                <a:solidFill>
                  <a:schemeClr val="tx1">
                    <a:lumMod val="40000"/>
                    <a:lumOff val="60000"/>
                  </a:schemeClr>
                </a:solidFill>
              </a:rPr>
              <a:t>th</a:t>
            </a:r>
            <a:r>
              <a:rPr lang="en-US" altLang="zh-CN" sz="1800" cap="none" dirty="0">
                <a:solidFill>
                  <a:schemeClr val="tx1">
                    <a:lumMod val="40000"/>
                    <a:lumOff val="60000"/>
                  </a:schemeClr>
                </a:solidFill>
              </a:rPr>
              <a:t> IEA General Assembly Meeting </a:t>
            </a:r>
            <a:r>
              <a:rPr lang="en-US" sz="1800" cap="none" dirty="0">
                <a:solidFill>
                  <a:schemeClr val="tx1">
                    <a:lumMod val="40000"/>
                    <a:lumOff val="60000"/>
                  </a:schemeClr>
                </a:solidFill>
              </a:rPr>
              <a:t>| October 2019 | Ljubljana, Slovenia</a:t>
            </a:r>
          </a:p>
        </p:txBody>
      </p:sp>
      <p:sp>
        <p:nvSpPr>
          <p:cNvPr id="4" name="Title 3"/>
          <p:cNvSpPr>
            <a:spLocks noGrp="1"/>
          </p:cNvSpPr>
          <p:nvPr>
            <p:ph type="title"/>
          </p:nvPr>
        </p:nvSpPr>
        <p:spPr>
          <a:xfrm>
            <a:off x="-68761" y="690553"/>
            <a:ext cx="8185068" cy="878347"/>
          </a:xfrm>
        </p:spPr>
        <p:txBody>
          <a:bodyPr>
            <a:noAutofit/>
          </a:bodyPr>
          <a:lstStyle/>
          <a:p>
            <a:r>
              <a:rPr lang="en-US" sz="3600" b="1" cap="none" dirty="0">
                <a:solidFill>
                  <a:schemeClr val="tx1">
                    <a:lumMod val="40000"/>
                    <a:lumOff val="60000"/>
                  </a:schemeClr>
                </a:solidFill>
              </a:rPr>
              <a:t>Predicting Mathematics Achievement</a:t>
            </a:r>
            <a:endParaRPr lang="en-US" sz="3600" cap="none" dirty="0">
              <a:solidFill>
                <a:schemeClr val="tx1">
                  <a:lumMod val="40000"/>
                  <a:lumOff val="60000"/>
                </a:schemeClr>
              </a:solidFill>
            </a:endParaRPr>
          </a:p>
        </p:txBody>
      </p:sp>
      <p:sp>
        <p:nvSpPr>
          <p:cNvPr id="3" name="Subtitle 2"/>
          <p:cNvSpPr>
            <a:spLocks noGrp="1"/>
          </p:cNvSpPr>
          <p:nvPr>
            <p:ph type="subTitle" idx="1"/>
          </p:nvPr>
        </p:nvSpPr>
        <p:spPr>
          <a:xfrm>
            <a:off x="457454" y="1186540"/>
            <a:ext cx="8540496" cy="823780"/>
          </a:xfrm>
        </p:spPr>
        <p:txBody>
          <a:bodyPr>
            <a:noAutofit/>
          </a:bodyPr>
          <a:lstStyle/>
          <a:p>
            <a:pPr algn="l"/>
            <a:r>
              <a:rPr lang="en-US" b="1" cap="none" dirty="0">
                <a:solidFill>
                  <a:schemeClr val="tx1">
                    <a:lumMod val="40000"/>
                    <a:lumOff val="60000"/>
                  </a:schemeClr>
                </a:solidFill>
              </a:rPr>
              <a:t>A Machine Learning Approach Using </a:t>
            </a:r>
          </a:p>
          <a:p>
            <a:pPr algn="l"/>
            <a:r>
              <a:rPr lang="en-US" b="1" cap="none" dirty="0">
                <a:solidFill>
                  <a:schemeClr val="tx1">
                    <a:lumMod val="40000"/>
                    <a:lumOff val="60000"/>
                  </a:schemeClr>
                </a:solidFill>
              </a:rPr>
              <a:t>TIMSS 2015 U.S. National Public-Use Data</a:t>
            </a:r>
            <a:endParaRPr lang="en-US" cap="none" dirty="0">
              <a:solidFill>
                <a:schemeClr val="tx1">
                  <a:lumMod val="40000"/>
                  <a:lumOff val="60000"/>
                </a:schemeClr>
              </a:solidFill>
            </a:endParaRPr>
          </a:p>
        </p:txBody>
      </p:sp>
      <p:pic>
        <p:nvPicPr>
          <p:cNvPr id="7" name="Picture 6">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1923404" y="3907749"/>
            <a:ext cx="1436400" cy="1468627"/>
          </a:xfrm>
          <a:prstGeom prst="rect">
            <a:avLst/>
          </a:prstGeom>
        </p:spPr>
      </p:pic>
      <p:pic>
        <p:nvPicPr>
          <p:cNvPr id="8" name="Picture 7">
            <a:extLst>
              <a:ext uri="{FF2B5EF4-FFF2-40B4-BE49-F238E27FC236}">
                <a16:creationId xmlns:a16="http://schemas.microsoft.com/office/drawing/2014/main" id="{F7A5B17D-9DF2-4865-9542-B26A0666782B}"/>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457200" y="4189253"/>
            <a:ext cx="1183376" cy="1182847"/>
          </a:xfrm>
          <a:prstGeom prst="rect">
            <a:avLst/>
          </a:prstGeom>
        </p:spPr>
      </p:pic>
      <p:sp>
        <p:nvSpPr>
          <p:cNvPr id="15" name="Title 3">
            <a:extLst>
              <a:ext uri="{FF2B5EF4-FFF2-40B4-BE49-F238E27FC236}">
                <a16:creationId xmlns:a16="http://schemas.microsoft.com/office/drawing/2014/main" id="{99E70F9F-6DBD-4481-BBB1-990A2EB9E6AA}"/>
              </a:ext>
            </a:extLst>
          </p:cNvPr>
          <p:cNvSpPr txBox="1">
            <a:spLocks/>
          </p:cNvSpPr>
          <p:nvPr/>
        </p:nvSpPr>
        <p:spPr>
          <a:xfrm>
            <a:off x="5504312" y="2611148"/>
            <a:ext cx="2015327" cy="494663"/>
          </a:xfrm>
          <a:prstGeom prst="rect">
            <a:avLst/>
          </a:prstGeom>
          <a:ln>
            <a:noFill/>
          </a:ln>
        </p:spPr>
        <p:txBody>
          <a:bodyPr vert="horz" wrap="square" lIns="0" tIns="0" rIns="0" bIns="0" rtlCol="0" anchor="t" anchorCtr="0">
            <a:noAutofit/>
          </a:bodyPr>
          <a:lstStyle>
            <a:lvl1pPr algn="ctr" defTabSz="685800" rtl="0" eaLnBrk="1" latinLnBrk="0" hangingPunct="1">
              <a:lnSpc>
                <a:spcPct val="100000"/>
              </a:lnSpc>
              <a:spcBef>
                <a:spcPct val="0"/>
              </a:spcBef>
              <a:buNone/>
              <a:defRPr sz="6600" b="0" i="0" kern="1200" cap="all" spc="0" baseline="0">
                <a:solidFill>
                  <a:schemeClr val="bg1"/>
                </a:solidFill>
                <a:latin typeface="+mj-lt"/>
                <a:ea typeface="Arial Narrow" panose="020B0606020202030204" pitchFamily="34" charset="0"/>
                <a:cs typeface="Calibri"/>
              </a:defRPr>
            </a:lvl1pPr>
          </a:lstStyle>
          <a:p>
            <a:pPr algn="l"/>
            <a:r>
              <a:rPr lang="en-US" sz="3600" dirty="0"/>
              <a:t>Yuqi Liao</a:t>
            </a:r>
          </a:p>
        </p:txBody>
      </p:sp>
      <p:sp>
        <p:nvSpPr>
          <p:cNvPr id="17" name="Title 3">
            <a:extLst>
              <a:ext uri="{FF2B5EF4-FFF2-40B4-BE49-F238E27FC236}">
                <a16:creationId xmlns:a16="http://schemas.microsoft.com/office/drawing/2014/main" id="{531B3D8D-3A64-424D-B46C-7B1A5D481E1A}"/>
              </a:ext>
            </a:extLst>
          </p:cNvPr>
          <p:cNvSpPr txBox="1">
            <a:spLocks/>
          </p:cNvSpPr>
          <p:nvPr/>
        </p:nvSpPr>
        <p:spPr>
          <a:xfrm>
            <a:off x="5504312" y="4806983"/>
            <a:ext cx="2631498" cy="494663"/>
          </a:xfrm>
          <a:prstGeom prst="rect">
            <a:avLst/>
          </a:prstGeom>
        </p:spPr>
        <p:txBody>
          <a:bodyPr vert="horz" lIns="0" tIns="0" rIns="0" bIns="0" rtlCol="0" anchor="b" anchorCtr="0">
            <a:no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pPr algn="l"/>
            <a:r>
              <a:rPr lang="en-US" sz="2800" spc="0" dirty="0">
                <a:latin typeface="+mj-lt"/>
              </a:rPr>
              <a:t>Trang Nguyen</a:t>
            </a:r>
          </a:p>
        </p:txBody>
      </p:sp>
      <p:sp>
        <p:nvSpPr>
          <p:cNvPr id="18" name="Title 3">
            <a:extLst>
              <a:ext uri="{FF2B5EF4-FFF2-40B4-BE49-F238E27FC236}">
                <a16:creationId xmlns:a16="http://schemas.microsoft.com/office/drawing/2014/main" id="{75C1E79C-280F-4414-BA3F-55CCF1F062FC}"/>
              </a:ext>
            </a:extLst>
          </p:cNvPr>
          <p:cNvSpPr txBox="1">
            <a:spLocks/>
          </p:cNvSpPr>
          <p:nvPr/>
        </p:nvSpPr>
        <p:spPr>
          <a:xfrm>
            <a:off x="5687192" y="3370460"/>
            <a:ext cx="2896944" cy="381314"/>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2000" dirty="0"/>
              <a:t>yliao@air.org</a:t>
            </a:r>
          </a:p>
        </p:txBody>
      </p:sp>
      <p:pic>
        <p:nvPicPr>
          <p:cNvPr id="19" name="Picture 18">
            <a:extLst>
              <a:ext uri="{FF2B5EF4-FFF2-40B4-BE49-F238E27FC236}">
                <a16:creationId xmlns:a16="http://schemas.microsoft.com/office/drawing/2014/main" id="{D65A4CB6-DE0C-49C7-B531-C569716CD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4312" y="3953776"/>
            <a:ext cx="365760" cy="365760"/>
          </a:xfrm>
          <a:prstGeom prst="rect">
            <a:avLst/>
          </a:prstGeom>
        </p:spPr>
      </p:pic>
      <p:pic>
        <p:nvPicPr>
          <p:cNvPr id="20" name="Picture 19">
            <a:extLst>
              <a:ext uri="{FF2B5EF4-FFF2-40B4-BE49-F238E27FC236}">
                <a16:creationId xmlns:a16="http://schemas.microsoft.com/office/drawing/2014/main" id="{A66A028D-E0C9-49AD-BD6C-701398B63C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4312" y="3426379"/>
            <a:ext cx="365760" cy="365760"/>
          </a:xfrm>
          <a:prstGeom prst="rect">
            <a:avLst/>
          </a:prstGeom>
        </p:spPr>
      </p:pic>
      <p:sp>
        <p:nvSpPr>
          <p:cNvPr id="21" name="Title 3">
            <a:extLst>
              <a:ext uri="{FF2B5EF4-FFF2-40B4-BE49-F238E27FC236}">
                <a16:creationId xmlns:a16="http://schemas.microsoft.com/office/drawing/2014/main" id="{F4EA9DC3-BEDB-41D3-A57A-60A5A3EA2C93}"/>
              </a:ext>
            </a:extLst>
          </p:cNvPr>
          <p:cNvSpPr txBox="1">
            <a:spLocks/>
          </p:cNvSpPr>
          <p:nvPr/>
        </p:nvSpPr>
        <p:spPr>
          <a:xfrm>
            <a:off x="4278211" y="3974796"/>
            <a:ext cx="5030317" cy="299239"/>
          </a:xfrm>
          <a:prstGeom prst="rect">
            <a:avLst/>
          </a:prstGeom>
        </p:spPr>
        <p:txBody>
          <a:bodyPr vert="horz" lIns="0" tIns="0" rIns="0" bIns="0" rtlCol="0" anchor="b" anchorCtr="0">
            <a:normAutofit lnSpcReduction="10000"/>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2000" dirty="0"/>
              <a:t>@</a:t>
            </a:r>
            <a:r>
              <a:rPr lang="en-US" sz="2000" dirty="0" err="1"/>
              <a:t>yuqiliao</a:t>
            </a:r>
            <a:endParaRPr lang="en-US" sz="2000" dirty="0"/>
          </a:p>
        </p:txBody>
      </p:sp>
      <p:sp>
        <p:nvSpPr>
          <p:cNvPr id="22" name="Title 3">
            <a:extLst>
              <a:ext uri="{FF2B5EF4-FFF2-40B4-BE49-F238E27FC236}">
                <a16:creationId xmlns:a16="http://schemas.microsoft.com/office/drawing/2014/main" id="{D2B29492-8DEF-487F-A120-FC703D64B2C5}"/>
              </a:ext>
            </a:extLst>
          </p:cNvPr>
          <p:cNvSpPr txBox="1">
            <a:spLocks/>
          </p:cNvSpPr>
          <p:nvPr/>
        </p:nvSpPr>
        <p:spPr>
          <a:xfrm>
            <a:off x="523852" y="2611148"/>
            <a:ext cx="2955072" cy="494663"/>
          </a:xfrm>
          <a:prstGeom prst="rect">
            <a:avLst/>
          </a:prstGeom>
          <a:ln>
            <a:noFill/>
          </a:ln>
        </p:spPr>
        <p:txBody>
          <a:bodyPr vert="horz" wrap="square" lIns="0" tIns="0" rIns="0" bIns="0" rtlCol="0" anchor="t" anchorCtr="0">
            <a:noAutofit/>
          </a:bodyPr>
          <a:lstStyle>
            <a:lvl1pPr algn="ctr" defTabSz="685800" rtl="0" eaLnBrk="1" latinLnBrk="0" hangingPunct="1">
              <a:lnSpc>
                <a:spcPct val="100000"/>
              </a:lnSpc>
              <a:spcBef>
                <a:spcPct val="0"/>
              </a:spcBef>
              <a:buNone/>
              <a:defRPr sz="6600" b="0" i="0" kern="1200" cap="all" spc="0" baseline="0">
                <a:solidFill>
                  <a:schemeClr val="bg1"/>
                </a:solidFill>
                <a:latin typeface="+mj-lt"/>
                <a:ea typeface="Arial Narrow" panose="020B0606020202030204" pitchFamily="34" charset="0"/>
                <a:cs typeface="Calibri"/>
              </a:defRPr>
            </a:lvl1pPr>
          </a:lstStyle>
          <a:p>
            <a:pPr algn="l"/>
            <a:r>
              <a:rPr lang="en-US" sz="3600" dirty="0"/>
              <a:t>Thank you</a:t>
            </a:r>
            <a:endParaRPr lang="en-US" sz="3200" dirty="0"/>
          </a:p>
        </p:txBody>
      </p:sp>
    </p:spTree>
    <p:extLst>
      <p:ext uri="{BB962C8B-B14F-4D97-AF65-F5344CB8AC3E}">
        <p14:creationId xmlns:p14="http://schemas.microsoft.com/office/powerpoint/2010/main" val="362887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numCol="2">
            <a:normAutofit fontScale="92500"/>
          </a:bodyPr>
          <a:lstStyle/>
          <a:p>
            <a:r>
              <a:rPr lang="en-US" sz="2800" dirty="0"/>
              <a:t>Limitations</a:t>
            </a:r>
          </a:p>
          <a:p>
            <a:pPr lvl="1"/>
            <a:r>
              <a:rPr lang="en-US" sz="2800" dirty="0"/>
              <a:t>Missing data imputation</a:t>
            </a:r>
          </a:p>
          <a:p>
            <a:pPr lvl="1"/>
            <a:r>
              <a:rPr lang="en-US" sz="2800" dirty="0"/>
              <a:t>Algorithms may perform differently on other countries’ data</a:t>
            </a:r>
          </a:p>
          <a:p>
            <a:r>
              <a:rPr lang="en-US" sz="2800" dirty="0"/>
              <a:t>Future studies</a:t>
            </a:r>
          </a:p>
          <a:p>
            <a:pPr lvl="1"/>
            <a:r>
              <a:rPr lang="en-US" sz="2800" dirty="0"/>
              <a:t>ML + assessment data</a:t>
            </a:r>
          </a:p>
          <a:p>
            <a:pPr lvl="2"/>
            <a:r>
              <a:rPr lang="en-US" sz="2800" dirty="0"/>
              <a:t>to provide alternatives to the Rasch model and the PV approach</a:t>
            </a:r>
          </a:p>
          <a:p>
            <a:pPr lvl="1"/>
            <a:r>
              <a:rPr lang="en-US" sz="2800" dirty="0"/>
              <a:t>ML + process data</a:t>
            </a:r>
          </a:p>
          <a:p>
            <a:pPr lvl="1"/>
            <a:r>
              <a:rPr lang="en-US" sz="2800" dirty="0"/>
              <a:t>ML + participation rate prediction</a:t>
            </a:r>
          </a:p>
          <a:p>
            <a:pPr lvl="1"/>
            <a:r>
              <a:rPr lang="en-US" sz="2800" dirty="0"/>
              <a:t>Unsupervised ML to group students with similar traits for better policy recommendation</a:t>
            </a:r>
          </a:p>
          <a:p>
            <a:pPr lvl="1"/>
            <a:endParaRPr lang="en-US" sz="2800" dirty="0"/>
          </a:p>
        </p:txBody>
      </p:sp>
      <p:sp>
        <p:nvSpPr>
          <p:cNvPr id="3" name="Title 2"/>
          <p:cNvSpPr>
            <a:spLocks noGrp="1"/>
          </p:cNvSpPr>
          <p:nvPr>
            <p:ph type="title"/>
          </p:nvPr>
        </p:nvSpPr>
        <p:spPr/>
        <p:txBody>
          <a:bodyPr/>
          <a:lstStyle/>
          <a:p>
            <a:r>
              <a:rPr lang="en-US" dirty="0"/>
              <a:t>Limitation/Future studies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14</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4636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Performance of the selected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15</a:t>
            </a:fld>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125188280"/>
                  </p:ext>
                </p:extLst>
              </p:nvPr>
            </p:nvGraphicFramePr>
            <p:xfrm>
              <a:off x="457196" y="1093428"/>
              <a:ext cx="1124712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11964">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560899">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num>
                                  <m:den>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r>
                                      <a:rPr lang="en-US" sz="1400" b="1" i="1">
                                        <a:latin typeface="Cambria Math" charset="0"/>
                                      </a:rPr>
                                      <m:t>𝑭𝑷</m:t>
                                    </m:r>
                                    <m:r>
                                      <a:rPr lang="en-US" sz="1400" b="1" i="1">
                                        <a:latin typeface="Cambria Math" charset="0"/>
                                      </a:rPr>
                                      <m:t>+</m:t>
                                    </m:r>
                                    <m:r>
                                      <a:rPr lang="en-US" sz="1400" b="1" i="1">
                                        <a:latin typeface="Cambria Math" charset="0"/>
                                      </a:rPr>
                                      <m:t>𝑭𝑵</m:t>
                                    </m:r>
                                    <m:r>
                                      <a:rPr lang="en-US" sz="1400" b="1" i="1">
                                        <a:latin typeface="Cambria Math" charset="0"/>
                                      </a:rPr>
                                      <m:t>)</m:t>
                                    </m:r>
                                  </m:den>
                                </m:f>
                              </m:oMath>
                            </m:oMathPara>
                          </a14:m>
                          <a:endParaRPr lang="en-US" sz="12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899">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a:latin typeface="Cambria Math" panose="02040503050406030204" pitchFamily="18" charset="0"/>
                                      </a:rPr>
                                      <m:t>𝟏</m:t>
                                    </m:r>
                                  </m:num>
                                  <m:den>
                                    <m:r>
                                      <a:rPr lang="en-US" sz="1200" b="1" i="1">
                                        <a:latin typeface="Cambria Math" panose="02040503050406030204" pitchFamily="18" charset="0"/>
                                      </a:rPr>
                                      <m:t>𝟐</m:t>
                                    </m:r>
                                  </m:den>
                                </m:f>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ctrlPr>
                                          <a:rPr lang="en-US" sz="1200" b="1" i="1">
                                            <a:latin typeface="Cambria Math" panose="02040503050406030204" pitchFamily="18" charset="0"/>
                                            <a:ea typeface="Cambria Math" panose="02040503050406030204" pitchFamily="18" charset="0"/>
                                          </a:rPr>
                                        </m:ctrlPr>
                                      </m:fPr>
                                      <m:num>
                                        <m:r>
                                          <a:rPr lang="en-US" sz="1200" b="1" i="1">
                                            <a:latin typeface="Cambria Math" panose="02040503050406030204" pitchFamily="18" charset="0"/>
                                            <a:ea typeface="Cambria Math" panose="02040503050406030204" pitchFamily="18" charset="0"/>
                                          </a:rPr>
                                          <m:t>𝑻𝑷</m:t>
                                        </m:r>
                                      </m:num>
                                      <m:den>
                                        <m:r>
                                          <a:rPr lang="en-US" sz="1200" b="1" i="1">
                                            <a:latin typeface="Cambria Math" panose="02040503050406030204" pitchFamily="18" charset="0"/>
                                            <a:ea typeface="Cambria Math" panose="02040503050406030204" pitchFamily="18" charset="0"/>
                                          </a:rPr>
                                          <m:t>𝑻𝑷</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𝑭𝑵</m:t>
                                        </m:r>
                                      </m:den>
                                    </m:f>
                                    <m:r>
                                      <a:rPr lang="en-US" sz="1200" b="1" i="1">
                                        <a:latin typeface="Cambria Math" panose="02040503050406030204" pitchFamily="18" charset="0"/>
                                        <a:ea typeface="Cambria Math" panose="02040503050406030204" pitchFamily="18" charset="0"/>
                                      </a:rPr>
                                      <m:t>+</m:t>
                                    </m:r>
                                    <m:f>
                                      <m:fPr>
                                        <m:ctrlPr>
                                          <a:rPr lang="en-US" sz="1200" b="1" i="1">
                                            <a:latin typeface="Cambria Math" panose="02040503050406030204" pitchFamily="18" charset="0"/>
                                            <a:ea typeface="Cambria Math" panose="02040503050406030204" pitchFamily="18" charset="0"/>
                                          </a:rPr>
                                        </m:ctrlPr>
                                      </m:fPr>
                                      <m:num>
                                        <m:r>
                                          <a:rPr lang="en-US" sz="1200" b="1" i="1">
                                            <a:latin typeface="Cambria Math" panose="02040503050406030204" pitchFamily="18" charset="0"/>
                                            <a:ea typeface="Cambria Math" panose="02040503050406030204" pitchFamily="18" charset="0"/>
                                          </a:rPr>
                                          <m:t>𝑻𝑵</m:t>
                                        </m:r>
                                      </m:num>
                                      <m:den>
                                        <m:r>
                                          <a:rPr lang="en-US" sz="1200" b="1" i="1">
                                            <a:latin typeface="Cambria Math" panose="02040503050406030204" pitchFamily="18" charset="0"/>
                                            <a:ea typeface="Cambria Math" panose="02040503050406030204" pitchFamily="18" charset="0"/>
                                          </a:rPr>
                                          <m:t>𝑻𝑵</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𝑭𝑷</m:t>
                                        </m:r>
                                      </m:den>
                                    </m:f>
                                  </m:e>
                                </m:d>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panose="02040503050406030204" pitchFamily="18"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899">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899">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125188280"/>
                  </p:ext>
                </p:extLst>
              </p:nvPr>
            </p:nvGraphicFramePr>
            <p:xfrm>
              <a:off x="457196" y="1093428"/>
              <a:ext cx="1124712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96240">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927100">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241304" r="-309067" b="-56087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300">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304854" r="-309067" b="-400971"/>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453261" r="-309067" b="-3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553261" r="-309067" b="-2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2300">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589216" r="-309067" b="-1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22300">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689216" r="-309067" b="-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Fallback>
      </mc:AlternateContent>
      <p:sp>
        <p:nvSpPr>
          <p:cNvPr id="5" name="Rectangle 4"/>
          <p:cNvSpPr/>
          <p:nvPr/>
        </p:nvSpPr>
        <p:spPr>
          <a:xfrm>
            <a:off x="457196" y="2403566"/>
            <a:ext cx="1920244"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62993" y="2408246"/>
            <a:ext cx="2286000"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88871" y="2403567"/>
            <a:ext cx="601544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663440" y="2403567"/>
            <a:ext cx="102543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63440" y="2991394"/>
            <a:ext cx="704087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63449" y="3579221"/>
            <a:ext cx="7040875" cy="238714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7479" y="5944193"/>
            <a:ext cx="3270959" cy="338554"/>
          </a:xfrm>
          <a:prstGeom prst="rect">
            <a:avLst/>
          </a:prstGeom>
        </p:spPr>
        <p:txBody>
          <a:bodyPr wrap="square">
            <a:spAutoFit/>
          </a:bodyPr>
          <a:lstStyle/>
          <a:p>
            <a:r>
              <a:rPr lang="en-US" sz="1600" b="1" dirty="0"/>
              <a:t>TP = number of true positive cases; </a:t>
            </a:r>
          </a:p>
        </p:txBody>
      </p:sp>
      <p:sp>
        <p:nvSpPr>
          <p:cNvPr id="14" name="Line Callout 3 (Border and Accent Bar) 13"/>
          <p:cNvSpPr/>
          <p:nvPr/>
        </p:nvSpPr>
        <p:spPr>
          <a:xfrm flipH="1">
            <a:off x="1735015" y="1788718"/>
            <a:ext cx="902678"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Positive</a:t>
            </a:r>
          </a:p>
        </p:txBody>
      </p:sp>
      <p:sp>
        <p:nvSpPr>
          <p:cNvPr id="16" name="Line Callout 3 (Border and Accent Bar) 15"/>
          <p:cNvSpPr/>
          <p:nvPr/>
        </p:nvSpPr>
        <p:spPr>
          <a:xfrm>
            <a:off x="4443047" y="1795343"/>
            <a:ext cx="1008184"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Negative</a:t>
            </a:r>
          </a:p>
        </p:txBody>
      </p:sp>
      <p:sp>
        <p:nvSpPr>
          <p:cNvPr id="18" name="Line Callout 3 (Border and Accent Bar) 17"/>
          <p:cNvSpPr/>
          <p:nvPr/>
        </p:nvSpPr>
        <p:spPr>
          <a:xfrm flipH="1">
            <a:off x="1743807" y="3017352"/>
            <a:ext cx="902678"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Positive</a:t>
            </a:r>
          </a:p>
        </p:txBody>
      </p:sp>
      <p:sp>
        <p:nvSpPr>
          <p:cNvPr id="19" name="Line Callout 3 (Border and Accent Bar) 18"/>
          <p:cNvSpPr/>
          <p:nvPr/>
        </p:nvSpPr>
        <p:spPr>
          <a:xfrm>
            <a:off x="5358005" y="3017351"/>
            <a:ext cx="1022364"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Negative</a:t>
            </a:r>
          </a:p>
        </p:txBody>
      </p:sp>
      <p:sp>
        <p:nvSpPr>
          <p:cNvPr id="20" name="Rectangle 19"/>
          <p:cNvSpPr/>
          <p:nvPr/>
        </p:nvSpPr>
        <p:spPr>
          <a:xfrm>
            <a:off x="3635281" y="5944193"/>
            <a:ext cx="3290709" cy="338554"/>
          </a:xfrm>
          <a:prstGeom prst="rect">
            <a:avLst/>
          </a:prstGeom>
        </p:spPr>
        <p:txBody>
          <a:bodyPr wrap="none">
            <a:spAutoFit/>
          </a:bodyPr>
          <a:lstStyle/>
          <a:p>
            <a:r>
              <a:rPr lang="en-US" sz="1600" b="1" dirty="0"/>
              <a:t>TN = number of true negative cases; </a:t>
            </a:r>
            <a:endParaRPr lang="en-US" sz="1600" dirty="0"/>
          </a:p>
        </p:txBody>
      </p:sp>
      <p:sp>
        <p:nvSpPr>
          <p:cNvPr id="21" name="Rectangle 20"/>
          <p:cNvSpPr/>
          <p:nvPr/>
        </p:nvSpPr>
        <p:spPr>
          <a:xfrm>
            <a:off x="377479" y="6179630"/>
            <a:ext cx="3244734" cy="338554"/>
          </a:xfrm>
          <a:prstGeom prst="rect">
            <a:avLst/>
          </a:prstGeom>
        </p:spPr>
        <p:txBody>
          <a:bodyPr wrap="none">
            <a:spAutoFit/>
          </a:bodyPr>
          <a:lstStyle/>
          <a:p>
            <a:r>
              <a:rPr lang="en-US" sz="1600" b="1" dirty="0"/>
              <a:t>FP = number of false positive cases; </a:t>
            </a:r>
            <a:endParaRPr lang="en-US" sz="1600" dirty="0"/>
          </a:p>
        </p:txBody>
      </p:sp>
      <p:sp>
        <p:nvSpPr>
          <p:cNvPr id="22" name="Rectangle 21"/>
          <p:cNvSpPr/>
          <p:nvPr/>
        </p:nvSpPr>
        <p:spPr>
          <a:xfrm>
            <a:off x="3635281" y="6179630"/>
            <a:ext cx="3221651" cy="338554"/>
          </a:xfrm>
          <a:prstGeom prst="rect">
            <a:avLst/>
          </a:prstGeom>
        </p:spPr>
        <p:txBody>
          <a:bodyPr wrap="none">
            <a:spAutoFit/>
          </a:bodyPr>
          <a:lstStyle/>
          <a:p>
            <a:r>
              <a:rPr lang="en-US" sz="1600" b="1" dirty="0"/>
              <a:t>FN = number of false negative cases</a:t>
            </a:r>
          </a:p>
        </p:txBody>
      </p:sp>
      <p:sp>
        <p:nvSpPr>
          <p:cNvPr id="24" name="Rounded Rectangle 53">
            <a:extLst>
              <a:ext uri="{FF2B5EF4-FFF2-40B4-BE49-F238E27FC236}">
                <a16:creationId xmlns:a16="http://schemas.microsoft.com/office/drawing/2014/main" id="{A98DE8C7-2B6B-4A26-96F9-4E859FFB0984}"/>
              </a:ext>
            </a:extLst>
          </p:cNvPr>
          <p:cNvSpPr/>
          <p:nvPr/>
        </p:nvSpPr>
        <p:spPr>
          <a:xfrm>
            <a:off x="3019865" y="3644381"/>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5" name="Rounded Rectangle 53">
            <a:extLst>
              <a:ext uri="{FF2B5EF4-FFF2-40B4-BE49-F238E27FC236}">
                <a16:creationId xmlns:a16="http://schemas.microsoft.com/office/drawing/2014/main" id="{A98DE8C7-2B6B-4A26-96F9-4E859FFB0984}"/>
              </a:ext>
            </a:extLst>
          </p:cNvPr>
          <p:cNvSpPr/>
          <p:nvPr/>
        </p:nvSpPr>
        <p:spPr>
          <a:xfrm>
            <a:off x="3019865" y="3903185"/>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6" name="Rounded Rectangle 53">
            <a:extLst>
              <a:ext uri="{FF2B5EF4-FFF2-40B4-BE49-F238E27FC236}">
                <a16:creationId xmlns:a16="http://schemas.microsoft.com/office/drawing/2014/main" id="{A98DE8C7-2B6B-4A26-96F9-4E859FFB0984}"/>
              </a:ext>
            </a:extLst>
          </p:cNvPr>
          <p:cNvSpPr/>
          <p:nvPr/>
        </p:nvSpPr>
        <p:spPr>
          <a:xfrm>
            <a:off x="7677441"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7" name="Rounded Rectangle 53">
            <a:extLst>
              <a:ext uri="{FF2B5EF4-FFF2-40B4-BE49-F238E27FC236}">
                <a16:creationId xmlns:a16="http://schemas.microsoft.com/office/drawing/2014/main" id="{A98DE8C7-2B6B-4A26-96F9-4E859FFB0984}"/>
              </a:ext>
            </a:extLst>
          </p:cNvPr>
          <p:cNvSpPr/>
          <p:nvPr/>
        </p:nvSpPr>
        <p:spPr>
          <a:xfrm>
            <a:off x="5664004"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8" name="Rounded Rectangle 53">
            <a:extLst>
              <a:ext uri="{FF2B5EF4-FFF2-40B4-BE49-F238E27FC236}">
                <a16:creationId xmlns:a16="http://schemas.microsoft.com/office/drawing/2014/main" id="{A98DE8C7-2B6B-4A26-96F9-4E859FFB0984}"/>
              </a:ext>
            </a:extLst>
          </p:cNvPr>
          <p:cNvSpPr/>
          <p:nvPr/>
        </p:nvSpPr>
        <p:spPr>
          <a:xfrm>
            <a:off x="5664004" y="3695385"/>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9" name="Rounded Rectangle 53">
            <a:extLst>
              <a:ext uri="{FF2B5EF4-FFF2-40B4-BE49-F238E27FC236}">
                <a16:creationId xmlns:a16="http://schemas.microsoft.com/office/drawing/2014/main" id="{1ECB7345-27FB-4720-A443-8364512CB3AA}"/>
              </a:ext>
            </a:extLst>
          </p:cNvPr>
          <p:cNvSpPr/>
          <p:nvPr/>
        </p:nvSpPr>
        <p:spPr>
          <a:xfrm>
            <a:off x="3014003" y="2478772"/>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30" name="Rounded Rectangle 53">
            <a:extLst>
              <a:ext uri="{FF2B5EF4-FFF2-40B4-BE49-F238E27FC236}">
                <a16:creationId xmlns:a16="http://schemas.microsoft.com/office/drawing/2014/main" id="{BDDF7982-259A-4EE9-BE3D-C5509C5849A0}"/>
              </a:ext>
            </a:extLst>
          </p:cNvPr>
          <p:cNvSpPr/>
          <p:nvPr/>
        </p:nvSpPr>
        <p:spPr>
          <a:xfrm>
            <a:off x="2611317" y="2737576"/>
            <a:ext cx="1805354"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graphicFrame>
        <p:nvGraphicFramePr>
          <p:cNvPr id="31" name="Table 30">
            <a:extLst>
              <a:ext uri="{FF2B5EF4-FFF2-40B4-BE49-F238E27FC236}">
                <a16:creationId xmlns:a16="http://schemas.microsoft.com/office/drawing/2014/main" id="{174C4BE7-F43B-45A5-935A-04DD86780565}"/>
              </a:ext>
            </a:extLst>
          </p:cNvPr>
          <p:cNvGraphicFramePr>
            <a:graphicFrameLocks noGrp="1"/>
          </p:cNvGraphicFramePr>
          <p:nvPr>
            <p:extLst/>
          </p:nvPr>
        </p:nvGraphicFramePr>
        <p:xfrm>
          <a:off x="5674891" y="2996486"/>
          <a:ext cx="5017971" cy="698899"/>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0"/>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3"/>
                  </a:ext>
                </a:extLst>
              </a:tr>
            </a:tbl>
          </a:graphicData>
        </a:graphic>
      </p:graphicFrame>
      <p:sp>
        <p:nvSpPr>
          <p:cNvPr id="32" name="Rounded Rectangle 53">
            <a:extLst>
              <a:ext uri="{FF2B5EF4-FFF2-40B4-BE49-F238E27FC236}">
                <a16:creationId xmlns:a16="http://schemas.microsoft.com/office/drawing/2014/main" id="{0328DE8B-AA3A-45E3-B223-02C04AC7216F}"/>
              </a:ext>
            </a:extLst>
          </p:cNvPr>
          <p:cNvSpPr/>
          <p:nvPr/>
        </p:nvSpPr>
        <p:spPr>
          <a:xfrm>
            <a:off x="9299331" y="3492807"/>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21219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grpId="1" nodeType="withEffect">
                                  <p:stCondLst>
                                    <p:cond delay="500"/>
                                  </p:stCondLst>
                                  <p:childTnLst>
                                    <p:set>
                                      <p:cBhvr>
                                        <p:cTn id="52" dur="1" fill="hold">
                                          <p:stCondLst>
                                            <p:cond delay="0"/>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xit" presetSubtype="0" fill="hold" grpId="1" nodeType="withEffect">
                                  <p:stCondLst>
                                    <p:cond delay="50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grpId="0" nodeType="clickEffect">
                                  <p:stCondLst>
                                    <p:cond delay="0"/>
                                  </p:stCondLst>
                                  <p:childTnLst>
                                    <p:animEffect transition="out" filter="wipe(left)">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xit" presetSubtype="0" fill="hold" grpId="1" nodeType="withEffect">
                                  <p:stCondLst>
                                    <p:cond delay="500"/>
                                  </p:stCondLst>
                                  <p:childTnLst>
                                    <p:set>
                                      <p:cBhvr>
                                        <p:cTn id="73" dur="1" fill="hold">
                                          <p:stCondLst>
                                            <p:cond delay="0"/>
                                          </p:stCondLst>
                                        </p:cTn>
                                        <p:tgtEl>
                                          <p:spTgt spid="3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0" nodeType="clickEffect">
                                  <p:stCondLst>
                                    <p:cond delay="0"/>
                                  </p:stCondLst>
                                  <p:childTnLst>
                                    <p:animEffect transition="out" filter="wipe(left)">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3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0" nodeType="clickEffect">
                                  <p:stCondLst>
                                    <p:cond delay="0"/>
                                  </p:stCondLst>
                                  <p:childTnLst>
                                    <p:animEffect transition="out" filter="wipe(left)">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par>
                                <p:cTn id="92" presetID="1" presetClass="exit" presetSubtype="0" fill="hold" grpId="1" nodeType="withEffect">
                                  <p:stCondLst>
                                    <p:cond delay="500"/>
                                  </p:stCondLst>
                                  <p:childTnLst>
                                    <p:set>
                                      <p:cBhvr>
                                        <p:cTn id="93" dur="1" fill="hold">
                                          <p:stCondLst>
                                            <p:cond delay="0"/>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childTnLst>
                                </p:cTn>
                              </p:par>
                              <p:par>
                                <p:cTn id="98" presetID="1" presetClass="exit" presetSubtype="0" fill="hold" grpId="1" nodeType="withEffect">
                                  <p:stCondLst>
                                    <p:cond delay="500"/>
                                  </p:stCondLst>
                                  <p:childTnLst>
                                    <p:set>
                                      <p:cBhvr>
                                        <p:cTn id="99" dur="1" fill="hold">
                                          <p:stCondLst>
                                            <p:cond delay="0"/>
                                          </p:stCondLst>
                                        </p:cTn>
                                        <p:tgtEl>
                                          <p:spTgt spid="2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0" nodeType="clickEffect">
                                  <p:stCondLst>
                                    <p:cond delay="0"/>
                                  </p:stCondLst>
                                  <p:childTnLst>
                                    <p:animEffect transition="out" filter="wipe(left)">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5"/>
                                        </p:tgtEl>
                                        <p:attrNameLst>
                                          <p:attrName>style.visibility</p:attrName>
                                        </p:attrNameLst>
                                      </p:cBhvr>
                                      <p:to>
                                        <p:strVal val="visible"/>
                                      </p:to>
                                    </p:set>
                                  </p:childTnLst>
                                </p:cTn>
                              </p:par>
                              <p:par>
                                <p:cTn id="109" presetID="1" presetClass="exit" presetSubtype="0" fill="hold" grpId="1" nodeType="withEffect">
                                  <p:stCondLst>
                                    <p:cond delay="500"/>
                                  </p:stCondLst>
                                  <p:childTnLst>
                                    <p:set>
                                      <p:cBhvr>
                                        <p:cTn id="110" dur="1" fill="hold">
                                          <p:stCondLst>
                                            <p:cond delay="0"/>
                                          </p:stCondLst>
                                        </p:cTn>
                                        <p:tgtEl>
                                          <p:spTgt spid="2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xit" presetSubtype="0" fill="hold" grpId="1" nodeType="withEffect">
                                  <p:stCondLst>
                                    <p:cond delay="500"/>
                                  </p:stCondLst>
                                  <p:childTnLst>
                                    <p:set>
                                      <p:cBhvr>
                                        <p:cTn id="116" dur="1" fill="hold">
                                          <p:stCondLst>
                                            <p:cond delay="0"/>
                                          </p:stCondLst>
                                        </p:cTn>
                                        <p:tgtEl>
                                          <p:spTgt spid="2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par>
                                <p:cTn id="121" presetID="1" presetClass="exit" presetSubtype="0" fill="hold" grpId="1" nodeType="withEffect">
                                  <p:stCondLst>
                                    <p:cond delay="500"/>
                                  </p:stCondLst>
                                  <p:childTnLst>
                                    <p:set>
                                      <p:cBhvr>
                                        <p:cTn id="12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p:bldP spid="14" grpId="0" animBg="1"/>
      <p:bldP spid="14" grpId="1" animBg="1"/>
      <p:bldP spid="16" grpId="0" animBg="1"/>
      <p:bldP spid="16" grpId="1" animBg="1"/>
      <p:bldP spid="18" grpId="0" animBg="1"/>
      <p:bldP spid="18" grpId="1" animBg="1"/>
      <p:bldP spid="19" grpId="0" animBg="1"/>
      <p:bldP spid="19" grpId="1" animBg="1"/>
      <p:bldP spid="20" grpId="0"/>
      <p:bldP spid="21" grpId="0"/>
      <p:bldP spid="22" grpId="0"/>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2" grpId="0" animBg="1"/>
      <p:bldP spid="3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27656-4F23-4FD0-8CD7-4AE83C8F6B0F}"/>
              </a:ext>
            </a:extLst>
          </p:cNvPr>
          <p:cNvSpPr>
            <a:spLocks noGrp="1"/>
          </p:cNvSpPr>
          <p:nvPr>
            <p:ph type="title"/>
          </p:nvPr>
        </p:nvSpPr>
        <p:spPr/>
        <p:txBody>
          <a:bodyPr/>
          <a:lstStyle/>
          <a:p>
            <a:r>
              <a:rPr lang="en-US" dirty="0"/>
              <a:t>Analysis tools and resources</a:t>
            </a:r>
          </a:p>
        </p:txBody>
      </p:sp>
      <p:sp>
        <p:nvSpPr>
          <p:cNvPr id="4" name="Slide Number Placeholder 3">
            <a:extLst>
              <a:ext uri="{FF2B5EF4-FFF2-40B4-BE49-F238E27FC236}">
                <a16:creationId xmlns:a16="http://schemas.microsoft.com/office/drawing/2014/main" id="{4A1B74A8-1C8F-402F-9644-C87FAA2622EE}"/>
              </a:ext>
            </a:extLst>
          </p:cNvPr>
          <p:cNvSpPr>
            <a:spLocks noGrp="1"/>
          </p:cNvSpPr>
          <p:nvPr>
            <p:ph type="sldNum" sz="quarter" idx="14"/>
          </p:nvPr>
        </p:nvSpPr>
        <p:spPr/>
        <p:txBody>
          <a:bodyPr/>
          <a:lstStyle/>
          <a:p>
            <a:fld id="{99A20822-4A49-4D36-86E3-300BA48D3F00}"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4473154" y="1356851"/>
            <a:ext cx="3306652" cy="4687099"/>
          </a:xfrm>
          <a:prstGeom prst="rect">
            <a:avLst/>
          </a:prstGeom>
        </p:spPr>
      </p:pic>
      <p:pic>
        <p:nvPicPr>
          <p:cNvPr id="5" name="Picture 4"/>
          <p:cNvPicPr>
            <a:picLocks noChangeAspect="1"/>
          </p:cNvPicPr>
          <p:nvPr/>
        </p:nvPicPr>
        <p:blipFill>
          <a:blip r:embed="rId4"/>
          <a:stretch>
            <a:fillRect/>
          </a:stretch>
        </p:blipFill>
        <p:spPr>
          <a:xfrm>
            <a:off x="7968251" y="1264877"/>
            <a:ext cx="3827509" cy="5030918"/>
          </a:xfrm>
          <a:prstGeom prst="rect">
            <a:avLst/>
          </a:prstGeom>
        </p:spPr>
      </p:pic>
      <p:pic>
        <p:nvPicPr>
          <p:cNvPr id="8" name="Picture 7"/>
          <p:cNvPicPr>
            <a:picLocks noChangeAspect="1"/>
          </p:cNvPicPr>
          <p:nvPr/>
        </p:nvPicPr>
        <p:blipFill>
          <a:blip r:embed="rId5"/>
          <a:stretch>
            <a:fillRect/>
          </a:stretch>
        </p:blipFill>
        <p:spPr>
          <a:xfrm>
            <a:off x="396241" y="1356851"/>
            <a:ext cx="3924510" cy="4846971"/>
          </a:xfrm>
          <a:prstGeom prst="rect">
            <a:avLst/>
          </a:prstGeom>
        </p:spPr>
      </p:pic>
    </p:spTree>
    <p:extLst>
      <p:ext uri="{BB962C8B-B14F-4D97-AF65-F5344CB8AC3E}">
        <p14:creationId xmlns:p14="http://schemas.microsoft.com/office/powerpoint/2010/main" val="18399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27656-4F23-4FD0-8CD7-4AE83C8F6B0F}"/>
              </a:ext>
            </a:extLst>
          </p:cNvPr>
          <p:cNvSpPr>
            <a:spLocks noGrp="1"/>
          </p:cNvSpPr>
          <p:nvPr>
            <p:ph type="title"/>
          </p:nvPr>
        </p:nvSpPr>
        <p:spPr/>
        <p:txBody>
          <a:bodyPr/>
          <a:lstStyle/>
          <a:p>
            <a:r>
              <a:rPr lang="en-US" dirty="0"/>
              <a:t>Analysis tools and resources</a:t>
            </a:r>
          </a:p>
        </p:txBody>
      </p:sp>
      <p:sp>
        <p:nvSpPr>
          <p:cNvPr id="4" name="Slide Number Placeholder 3">
            <a:extLst>
              <a:ext uri="{FF2B5EF4-FFF2-40B4-BE49-F238E27FC236}">
                <a16:creationId xmlns:a16="http://schemas.microsoft.com/office/drawing/2014/main" id="{4A1B74A8-1C8F-402F-9644-C87FAA2622EE}"/>
              </a:ext>
            </a:extLst>
          </p:cNvPr>
          <p:cNvSpPr>
            <a:spLocks noGrp="1"/>
          </p:cNvSpPr>
          <p:nvPr>
            <p:ph type="sldNum" sz="quarter" idx="14"/>
          </p:nvPr>
        </p:nvSpPr>
        <p:spPr/>
        <p:txBody>
          <a:bodyPr/>
          <a:lstStyle/>
          <a:p>
            <a:fld id="{99A20822-4A49-4D36-86E3-300BA48D3F00}" type="slidenum">
              <a:rPr lang="en-US" smtClean="0"/>
              <a:pPr/>
              <a:t>17</a:t>
            </a:fld>
            <a:endParaRPr lang="en-US" dirty="0"/>
          </a:p>
        </p:txBody>
      </p:sp>
      <p:pic>
        <p:nvPicPr>
          <p:cNvPr id="6" name="Picture 5">
            <a:extLst>
              <a:ext uri="{FF2B5EF4-FFF2-40B4-BE49-F238E27FC236}">
                <a16:creationId xmlns:a16="http://schemas.microsoft.com/office/drawing/2014/main" id="{788DD6D5-D070-4837-A755-07C505E66342}"/>
              </a:ext>
            </a:extLst>
          </p:cNvPr>
          <p:cNvPicPr>
            <a:picLocks noChangeAspect="1"/>
          </p:cNvPicPr>
          <p:nvPr/>
        </p:nvPicPr>
        <p:blipFill>
          <a:blip r:embed="rId3"/>
          <a:stretch>
            <a:fillRect/>
          </a:stretch>
        </p:blipFill>
        <p:spPr>
          <a:xfrm>
            <a:off x="4180392" y="1248488"/>
            <a:ext cx="5449384" cy="4866562"/>
          </a:xfrm>
          <a:prstGeom prst="rect">
            <a:avLst/>
          </a:prstGeom>
        </p:spPr>
      </p:pic>
      <p:sp>
        <p:nvSpPr>
          <p:cNvPr id="7" name="TextBox 6">
            <a:extLst>
              <a:ext uri="{FF2B5EF4-FFF2-40B4-BE49-F238E27FC236}">
                <a16:creationId xmlns:a16="http://schemas.microsoft.com/office/drawing/2014/main" id="{CF00DDE9-2E60-4830-ABE0-A84FC0CDDB54}"/>
              </a:ext>
            </a:extLst>
          </p:cNvPr>
          <p:cNvSpPr txBox="1"/>
          <p:nvPr/>
        </p:nvSpPr>
        <p:spPr>
          <a:xfrm>
            <a:off x="457200" y="1352550"/>
            <a:ext cx="3095625" cy="1200329"/>
          </a:xfrm>
          <a:prstGeom prst="rect">
            <a:avLst/>
          </a:prstGeom>
          <a:noFill/>
        </p:spPr>
        <p:txBody>
          <a:bodyPr wrap="square" rtlCol="0">
            <a:spAutoFit/>
          </a:bodyPr>
          <a:lstStyle/>
          <a:p>
            <a:r>
              <a:rPr lang="en-US" dirty="0">
                <a:solidFill>
                  <a:schemeClr val="accent1"/>
                </a:solidFill>
              </a:rPr>
              <a:t>R Package – </a:t>
            </a:r>
            <a:r>
              <a:rPr lang="en-US" dirty="0" err="1">
                <a:solidFill>
                  <a:schemeClr val="accent1"/>
                </a:solidFill>
              </a:rPr>
              <a:t>EdSurvey</a:t>
            </a:r>
            <a:endParaRPr lang="en-US" dirty="0">
              <a:solidFill>
                <a:schemeClr val="accent1"/>
              </a:solidFill>
            </a:endParaRPr>
          </a:p>
          <a:p>
            <a:endParaRPr lang="en-US" dirty="0"/>
          </a:p>
          <a:p>
            <a:r>
              <a:rPr lang="en-US" dirty="0">
                <a:hlinkClick r:id="rId4"/>
              </a:rPr>
              <a:t>https://www.air.org/project/nces-data-r-project-edsurvey</a:t>
            </a:r>
            <a:endParaRPr lang="en-US" dirty="0"/>
          </a:p>
        </p:txBody>
      </p:sp>
    </p:spTree>
    <p:extLst>
      <p:ext uri="{BB962C8B-B14F-4D97-AF65-F5344CB8AC3E}">
        <p14:creationId xmlns:p14="http://schemas.microsoft.com/office/powerpoint/2010/main" val="308916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AD61A73-0FCF-4547-A7CD-FDD1BEBF2955}"/>
              </a:ext>
            </a:extLst>
          </p:cNvPr>
          <p:cNvPicPr>
            <a:picLocks noGrp="1" noChangeAspect="1"/>
          </p:cNvPicPr>
          <p:nvPr>
            <p:ph sz="quarter" idx="15"/>
          </p:nvPr>
        </p:nvPicPr>
        <p:blipFill>
          <a:blip r:embed="rId2"/>
          <a:stretch>
            <a:fillRect/>
          </a:stretch>
        </p:blipFill>
        <p:spPr>
          <a:xfrm>
            <a:off x="457200" y="1761172"/>
            <a:ext cx="2428875" cy="3609975"/>
          </a:xfrm>
          <a:prstGeom prst="rect">
            <a:avLst/>
          </a:prstGeom>
        </p:spPr>
      </p:pic>
      <p:sp>
        <p:nvSpPr>
          <p:cNvPr id="3" name="Title 2">
            <a:extLst>
              <a:ext uri="{FF2B5EF4-FFF2-40B4-BE49-F238E27FC236}">
                <a16:creationId xmlns:a16="http://schemas.microsoft.com/office/drawing/2014/main" id="{CC5C5AA3-965C-4C7E-AC77-5C2AFF6D75FE}"/>
              </a:ext>
            </a:extLst>
          </p:cNvPr>
          <p:cNvSpPr>
            <a:spLocks noGrp="1"/>
          </p:cNvSpPr>
          <p:nvPr>
            <p:ph type="title"/>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31414BEE-2AF6-4965-8E35-A24A4688DE7F}"/>
              </a:ext>
            </a:extLst>
          </p:cNvPr>
          <p:cNvSpPr>
            <a:spLocks noGrp="1"/>
          </p:cNvSpPr>
          <p:nvPr>
            <p:ph type="sldNum" sz="quarter" idx="14"/>
          </p:nvPr>
        </p:nvSpPr>
        <p:spPr/>
        <p:txBody>
          <a:bodyPr/>
          <a:lstStyle/>
          <a:p>
            <a:fld id="{99A20822-4A49-4D36-86E3-300BA48D3F00}" type="slidenum">
              <a:rPr lang="en-US" smtClean="0"/>
              <a:pPr/>
              <a:t>18</a:t>
            </a:fld>
            <a:endParaRPr lang="en-US" dirty="0"/>
          </a:p>
        </p:txBody>
      </p:sp>
      <p:sp>
        <p:nvSpPr>
          <p:cNvPr id="5" name="Text Placeholder 4">
            <a:extLst>
              <a:ext uri="{FF2B5EF4-FFF2-40B4-BE49-F238E27FC236}">
                <a16:creationId xmlns:a16="http://schemas.microsoft.com/office/drawing/2014/main" id="{CA06FD67-B7A9-4A5B-A3C9-9D07842050B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CC70596-EFEE-4290-A520-01A52F00F6BE}"/>
              </a:ext>
            </a:extLst>
          </p:cNvPr>
          <p:cNvPicPr>
            <a:picLocks noChangeAspect="1"/>
          </p:cNvPicPr>
          <p:nvPr/>
        </p:nvPicPr>
        <p:blipFill>
          <a:blip r:embed="rId3"/>
          <a:stretch>
            <a:fillRect/>
          </a:stretch>
        </p:blipFill>
        <p:spPr>
          <a:xfrm>
            <a:off x="5929218" y="1757743"/>
            <a:ext cx="2449606" cy="3613404"/>
          </a:xfrm>
          <a:prstGeom prst="rect">
            <a:avLst/>
          </a:prstGeom>
        </p:spPr>
      </p:pic>
      <p:pic>
        <p:nvPicPr>
          <p:cNvPr id="8" name="Picture 7">
            <a:extLst>
              <a:ext uri="{FF2B5EF4-FFF2-40B4-BE49-F238E27FC236}">
                <a16:creationId xmlns:a16="http://schemas.microsoft.com/office/drawing/2014/main" id="{81F11116-3C32-40F7-97EC-1742CB62F32D}"/>
              </a:ext>
            </a:extLst>
          </p:cNvPr>
          <p:cNvPicPr>
            <a:picLocks noChangeAspect="1"/>
          </p:cNvPicPr>
          <p:nvPr/>
        </p:nvPicPr>
        <p:blipFill>
          <a:blip r:embed="rId4"/>
          <a:stretch>
            <a:fillRect/>
          </a:stretch>
        </p:blipFill>
        <p:spPr>
          <a:xfrm>
            <a:off x="8685894" y="1757743"/>
            <a:ext cx="2751563" cy="3613404"/>
          </a:xfrm>
          <a:prstGeom prst="rect">
            <a:avLst/>
          </a:prstGeom>
        </p:spPr>
      </p:pic>
      <p:pic>
        <p:nvPicPr>
          <p:cNvPr id="9" name="Picture 8">
            <a:extLst>
              <a:ext uri="{FF2B5EF4-FFF2-40B4-BE49-F238E27FC236}">
                <a16:creationId xmlns:a16="http://schemas.microsoft.com/office/drawing/2014/main" id="{AB7AFBD5-49BE-4605-9260-C76E9E79AC49}"/>
              </a:ext>
            </a:extLst>
          </p:cNvPr>
          <p:cNvPicPr>
            <a:picLocks noChangeAspect="1"/>
          </p:cNvPicPr>
          <p:nvPr/>
        </p:nvPicPr>
        <p:blipFill>
          <a:blip r:embed="rId5"/>
          <a:stretch>
            <a:fillRect/>
          </a:stretch>
        </p:blipFill>
        <p:spPr>
          <a:xfrm>
            <a:off x="3193144" y="1757743"/>
            <a:ext cx="2429005" cy="3638550"/>
          </a:xfrm>
          <a:prstGeom prst="rect">
            <a:avLst/>
          </a:prstGeom>
        </p:spPr>
      </p:pic>
    </p:spTree>
    <p:extLst>
      <p:ext uri="{BB962C8B-B14F-4D97-AF65-F5344CB8AC3E}">
        <p14:creationId xmlns:p14="http://schemas.microsoft.com/office/powerpoint/2010/main" val="63923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flipH="1">
            <a:off x="2580868" y="0"/>
            <a:ext cx="9604907" cy="6409944"/>
          </a:xfrm>
        </p:spPr>
      </p:pic>
      <p:sp>
        <p:nvSpPr>
          <p:cNvPr id="6" name="Slide Number Placeholder 5"/>
          <p:cNvSpPr>
            <a:spLocks noGrp="1"/>
          </p:cNvSpPr>
          <p:nvPr>
            <p:ph type="sldNum" sz="quarter" idx="15"/>
          </p:nvPr>
        </p:nvSpPr>
        <p:spPr/>
        <p:txBody>
          <a:bodyPr/>
          <a:lstStyle/>
          <a:p>
            <a:fld id="{BABF4E83-61DB-418F-A99F-17BC9BB58EF6}" type="slidenum">
              <a:rPr lang="en-US" smtClean="0"/>
              <a:pPr/>
              <a:t>19</a:t>
            </a:fld>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0025" b="6533"/>
          <a:stretch/>
        </p:blipFill>
        <p:spPr>
          <a:xfrm>
            <a:off x="0" y="0"/>
            <a:ext cx="6092951" cy="6409944"/>
          </a:xfrm>
          <a:prstGeom prst="rect">
            <a:avLst/>
          </a:prstGeom>
          <a:noFill/>
          <a:ln>
            <a:noFill/>
          </a:ln>
        </p:spPr>
      </p:pic>
      <p:sp>
        <p:nvSpPr>
          <p:cNvPr id="3" name="Text Placeholder 2"/>
          <p:cNvSpPr>
            <a:spLocks noGrp="1"/>
          </p:cNvSpPr>
          <p:nvPr>
            <p:ph type="body" sz="quarter" idx="13"/>
          </p:nvPr>
        </p:nvSpPr>
        <p:spPr/>
        <p:txBody>
          <a:bodyPr>
            <a:normAutofit fontScale="92500" lnSpcReduction="20000"/>
          </a:bodyPr>
          <a:lstStyle/>
          <a:p>
            <a:r>
              <a:rPr lang="en-US" altLang="zh-CN" dirty="0"/>
              <a:t>I</a:t>
            </a:r>
            <a:r>
              <a:rPr lang="en-US" dirty="0"/>
              <a:t>nternational assessment</a:t>
            </a:r>
          </a:p>
          <a:p>
            <a:r>
              <a:rPr lang="en-US" dirty="0"/>
              <a:t>Mathematics &amp; science achievement</a:t>
            </a:r>
          </a:p>
          <a:p>
            <a:r>
              <a:rPr lang="en-US" dirty="0"/>
              <a:t>4</a:t>
            </a:r>
            <a:r>
              <a:rPr lang="en-US" baseline="30000" dirty="0"/>
              <a:t>th</a:t>
            </a:r>
            <a:r>
              <a:rPr lang="en-US" dirty="0"/>
              <a:t> and 8</a:t>
            </a:r>
            <a:r>
              <a:rPr lang="en-US" baseline="30000" dirty="0"/>
              <a:t>th</a:t>
            </a:r>
            <a:r>
              <a:rPr lang="en-US" dirty="0"/>
              <a:t> grade students</a:t>
            </a:r>
          </a:p>
          <a:p>
            <a:r>
              <a:rPr lang="en-US" altLang="zh-CN" dirty="0"/>
              <a:t>First</a:t>
            </a:r>
            <a:r>
              <a:rPr lang="zh-CN" altLang="en-US" dirty="0"/>
              <a:t> </a:t>
            </a:r>
            <a:r>
              <a:rPr lang="en-US" altLang="zh-CN" dirty="0"/>
              <a:t>conducted</a:t>
            </a:r>
            <a:r>
              <a:rPr lang="zh-CN" altLang="en-US" dirty="0"/>
              <a:t> </a:t>
            </a:r>
            <a:r>
              <a:rPr lang="en-US" altLang="zh-CN" dirty="0"/>
              <a:t>in</a:t>
            </a:r>
            <a:r>
              <a:rPr lang="zh-CN" altLang="en-US" dirty="0"/>
              <a:t> </a:t>
            </a:r>
            <a:r>
              <a:rPr lang="en-US" altLang="zh-CN" dirty="0"/>
              <a:t>1995</a:t>
            </a:r>
          </a:p>
          <a:p>
            <a:r>
              <a:rPr lang="en-US" altLang="zh-CN" dirty="0"/>
              <a:t>Latest</a:t>
            </a:r>
            <a:r>
              <a:rPr lang="zh-CN" altLang="en-US" dirty="0"/>
              <a:t> </a:t>
            </a:r>
            <a:r>
              <a:rPr lang="en-US" altLang="zh-CN" dirty="0"/>
              <a:t>cycle</a:t>
            </a:r>
            <a:r>
              <a:rPr lang="zh-CN" altLang="en-US" dirty="0"/>
              <a:t> </a:t>
            </a:r>
            <a:r>
              <a:rPr lang="en-US" altLang="zh-CN" dirty="0"/>
              <a:t>is</a:t>
            </a:r>
            <a:r>
              <a:rPr lang="zh-CN" altLang="en-US" dirty="0"/>
              <a:t> </a:t>
            </a:r>
            <a:r>
              <a:rPr lang="en-US" altLang="zh-CN" dirty="0"/>
              <a:t>TIMSS 2015</a:t>
            </a:r>
          </a:p>
          <a:p>
            <a:pPr lvl="1"/>
            <a:r>
              <a:rPr lang="en-US" dirty="0"/>
              <a:t>55 education systems participated at the 4</a:t>
            </a:r>
            <a:r>
              <a:rPr lang="en-US" baseline="30000" dirty="0"/>
              <a:t>th</a:t>
            </a:r>
            <a:r>
              <a:rPr lang="en-US" dirty="0"/>
              <a:t>-grade level</a:t>
            </a:r>
          </a:p>
          <a:p>
            <a:pPr lvl="1"/>
            <a:r>
              <a:rPr lang="en-US" dirty="0"/>
              <a:t>44 education system participated at the 8</a:t>
            </a:r>
            <a:r>
              <a:rPr lang="en-US" baseline="30000" dirty="0"/>
              <a:t>th</a:t>
            </a:r>
            <a:r>
              <a:rPr lang="en-US" dirty="0"/>
              <a:t>-grade level</a:t>
            </a:r>
          </a:p>
          <a:p>
            <a:endParaRPr lang="en-US" dirty="0"/>
          </a:p>
        </p:txBody>
      </p:sp>
      <p:sp>
        <p:nvSpPr>
          <p:cNvPr id="4" name="Title 3"/>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TIMSS?</a:t>
            </a:r>
            <a:endParaRPr lang="en-US" dirty="0"/>
          </a:p>
        </p:txBody>
      </p:sp>
      <p:graphicFrame>
        <p:nvGraphicFramePr>
          <p:cNvPr id="5" name="Diagram 4"/>
          <p:cNvGraphicFramePr/>
          <p:nvPr>
            <p:extLst/>
          </p:nvPr>
        </p:nvGraphicFramePr>
        <p:xfrm>
          <a:off x="6529205" y="466165"/>
          <a:ext cx="2525148" cy="5540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702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EADAF"/>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EADAF"/>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EADAF"/>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EADAF"/>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EADAF"/>
                                      </p:to>
                                    </p:animClr>
                                  </p:sub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EADAF"/>
                                      </p:to>
                                    </p:animClr>
                                  </p:sub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EADAF"/>
                                      </p:to>
                                    </p:animClr>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1B65A84F-64AB-684A-ACA5-8A7070AB32BA}"/>
                                            </p:graphicEl>
                                          </p:spTgt>
                                        </p:tgtEl>
                                        <p:attrNameLst>
                                          <p:attrName>style.visibility</p:attrName>
                                        </p:attrNameLst>
                                      </p:cBhvr>
                                      <p:to>
                                        <p:strVal val="visible"/>
                                      </p:to>
                                    </p:set>
                                    <p:animEffect transition="in" filter="fade">
                                      <p:cBhvr>
                                        <p:cTn id="38" dur="500"/>
                                        <p:tgtEl>
                                          <p:spTgt spid="5">
                                            <p:graphicEl>
                                              <a:dgm id="{1B65A84F-64AB-684A-ACA5-8A7070AB32B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D06D02BA-2CD7-8643-846F-C28DA31C3452}"/>
                                            </p:graphicEl>
                                          </p:spTgt>
                                        </p:tgtEl>
                                        <p:attrNameLst>
                                          <p:attrName>style.visibility</p:attrName>
                                        </p:attrNameLst>
                                      </p:cBhvr>
                                      <p:to>
                                        <p:strVal val="visible"/>
                                      </p:to>
                                    </p:set>
                                    <p:animEffect transition="in" filter="fade">
                                      <p:cBhvr>
                                        <p:cTn id="43" dur="500"/>
                                        <p:tgtEl>
                                          <p:spTgt spid="5">
                                            <p:graphicEl>
                                              <a:dgm id="{D06D02BA-2CD7-8643-846F-C28DA31C3452}"/>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6A3393B0-AA76-A24F-BC62-5F080E36A646}"/>
                                            </p:graphicEl>
                                          </p:spTgt>
                                        </p:tgtEl>
                                        <p:attrNameLst>
                                          <p:attrName>style.visibility</p:attrName>
                                        </p:attrNameLst>
                                      </p:cBhvr>
                                      <p:to>
                                        <p:strVal val="visible"/>
                                      </p:to>
                                    </p:set>
                                    <p:animEffect transition="in" filter="fade">
                                      <p:cBhvr>
                                        <p:cTn id="46" dur="500"/>
                                        <p:tgtEl>
                                          <p:spTgt spid="5">
                                            <p:graphicEl>
                                              <a:dgm id="{6A3393B0-AA76-A24F-BC62-5F080E36A64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1267DF56-E04B-2040-A838-99844FA4AA89}"/>
                                            </p:graphicEl>
                                          </p:spTgt>
                                        </p:tgtEl>
                                        <p:attrNameLst>
                                          <p:attrName>style.visibility</p:attrName>
                                        </p:attrNameLst>
                                      </p:cBhvr>
                                      <p:to>
                                        <p:strVal val="visible"/>
                                      </p:to>
                                    </p:set>
                                    <p:animEffect transition="in" filter="fade">
                                      <p:cBhvr>
                                        <p:cTn id="51" dur="500"/>
                                        <p:tgtEl>
                                          <p:spTgt spid="5">
                                            <p:graphicEl>
                                              <a:dgm id="{1267DF56-E04B-2040-A838-99844FA4AA89}"/>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2A27A1AF-CE2D-CF45-B2AD-E6FB2B672D73}"/>
                                            </p:graphicEl>
                                          </p:spTgt>
                                        </p:tgtEl>
                                        <p:attrNameLst>
                                          <p:attrName>style.visibility</p:attrName>
                                        </p:attrNameLst>
                                      </p:cBhvr>
                                      <p:to>
                                        <p:strVal val="visible"/>
                                      </p:to>
                                    </p:set>
                                    <p:animEffect transition="in" filter="fade">
                                      <p:cBhvr>
                                        <p:cTn id="54" dur="500"/>
                                        <p:tgtEl>
                                          <p:spTgt spid="5">
                                            <p:graphicEl>
                                              <a:dgm id="{2A27A1AF-CE2D-CF45-B2AD-E6FB2B672D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2</a:t>
            </a:fld>
            <a:endParaRPr lang="en-US" dirty="0"/>
          </a:p>
        </p:txBody>
      </p:sp>
      <p:pic>
        <p:nvPicPr>
          <p:cNvPr id="7" name="Picture 6">
            <a:extLst>
              <a:ext uri="{FF2B5EF4-FFF2-40B4-BE49-F238E27FC236}">
                <a16:creationId xmlns:a16="http://schemas.microsoft.com/office/drawing/2014/main" id="{F7A5B17D-9DF2-4865-9542-B26A0666782B}"/>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3521974" y="2658386"/>
            <a:ext cx="649090" cy="648800"/>
          </a:xfrm>
          <a:prstGeom prst="rect">
            <a:avLst/>
          </a:prstGeom>
        </p:spPr>
      </p:pic>
      <p:sp>
        <p:nvSpPr>
          <p:cNvPr id="8" name="TextBox 7">
            <a:extLst>
              <a:ext uri="{FF2B5EF4-FFF2-40B4-BE49-F238E27FC236}">
                <a16:creationId xmlns:a16="http://schemas.microsoft.com/office/drawing/2014/main" id="{8D50A246-5425-4994-A466-CA034CF3796D}"/>
              </a:ext>
            </a:extLst>
          </p:cNvPr>
          <p:cNvSpPr txBox="1"/>
          <p:nvPr/>
        </p:nvSpPr>
        <p:spPr>
          <a:xfrm>
            <a:off x="4162153" y="2690602"/>
            <a:ext cx="1415196" cy="646331"/>
          </a:xfrm>
          <a:prstGeom prst="rect">
            <a:avLst/>
          </a:prstGeom>
          <a:noFill/>
        </p:spPr>
        <p:txBody>
          <a:bodyPr wrap="none" rtlCol="0">
            <a:spAutoFit/>
          </a:bodyPr>
          <a:lstStyle/>
          <a:p>
            <a:r>
              <a:rPr lang="en-US" b="1" dirty="0">
                <a:solidFill>
                  <a:srgbClr val="002250"/>
                </a:solidFill>
              </a:rPr>
              <a:t>Poor math </a:t>
            </a:r>
          </a:p>
          <a:p>
            <a:r>
              <a:rPr lang="en-US" b="1" dirty="0">
                <a:solidFill>
                  <a:srgbClr val="002250"/>
                </a:solidFill>
              </a:rPr>
              <a:t>achievement</a:t>
            </a:r>
          </a:p>
        </p:txBody>
      </p:sp>
      <p:pic>
        <p:nvPicPr>
          <p:cNvPr id="15" name="Picture 14">
            <a:extLst>
              <a:ext uri="{FF2B5EF4-FFF2-40B4-BE49-F238E27FC236}">
                <a16:creationId xmlns:a16="http://schemas.microsoft.com/office/drawing/2014/main" id="{DED606F6-A36A-4D62-9D1C-C812D1BE6AE0}"/>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6666" t="14534" r="6666" b="29815"/>
          <a:stretch/>
        </p:blipFill>
        <p:spPr>
          <a:xfrm>
            <a:off x="453395" y="2196544"/>
            <a:ext cx="755478" cy="485120"/>
          </a:xfrm>
          <a:prstGeom prst="rect">
            <a:avLst/>
          </a:prstGeom>
        </p:spPr>
      </p:pic>
      <p:pic>
        <p:nvPicPr>
          <p:cNvPr id="17" name="Picture 16">
            <a:extLst>
              <a:ext uri="{FF2B5EF4-FFF2-40B4-BE49-F238E27FC236}">
                <a16:creationId xmlns:a16="http://schemas.microsoft.com/office/drawing/2014/main" id="{B50B26B7-C218-409A-95BC-B4AEE4DD1017}"/>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6296" t="5741" r="6296" b="20000"/>
          <a:stretch/>
        </p:blipFill>
        <p:spPr>
          <a:xfrm>
            <a:off x="517213" y="3065375"/>
            <a:ext cx="627842" cy="533400"/>
          </a:xfrm>
          <a:prstGeom prst="rect">
            <a:avLst/>
          </a:prstGeom>
        </p:spPr>
      </p:pic>
      <p:sp>
        <p:nvSpPr>
          <p:cNvPr id="19" name="TextBox 18">
            <a:extLst>
              <a:ext uri="{FF2B5EF4-FFF2-40B4-BE49-F238E27FC236}">
                <a16:creationId xmlns:a16="http://schemas.microsoft.com/office/drawing/2014/main" id="{F8B6F1D3-02C4-42CE-B114-0A732F1B3477}"/>
              </a:ext>
            </a:extLst>
          </p:cNvPr>
          <p:cNvSpPr txBox="1"/>
          <p:nvPr/>
        </p:nvSpPr>
        <p:spPr>
          <a:xfrm>
            <a:off x="1230891" y="2122513"/>
            <a:ext cx="1498418" cy="830997"/>
          </a:xfrm>
          <a:prstGeom prst="rect">
            <a:avLst/>
          </a:prstGeom>
          <a:noFill/>
        </p:spPr>
        <p:txBody>
          <a:bodyPr wrap="square" rtlCol="0">
            <a:spAutoFit/>
          </a:bodyPr>
          <a:lstStyle/>
          <a:p>
            <a:r>
              <a:rPr lang="en-US" b="1" dirty="0">
                <a:solidFill>
                  <a:srgbClr val="002250"/>
                </a:solidFill>
              </a:rPr>
              <a:t>Educational attainment</a:t>
            </a:r>
          </a:p>
          <a:p>
            <a:r>
              <a:rPr lang="en-US" sz="1200" dirty="0"/>
              <a:t>(Jordan, 2010)</a:t>
            </a:r>
          </a:p>
        </p:txBody>
      </p:sp>
      <p:sp>
        <p:nvSpPr>
          <p:cNvPr id="20" name="TextBox 19">
            <a:extLst>
              <a:ext uri="{FF2B5EF4-FFF2-40B4-BE49-F238E27FC236}">
                <a16:creationId xmlns:a16="http://schemas.microsoft.com/office/drawing/2014/main" id="{5338E4D9-7E18-460F-8B94-CD6EC6C9E08E}"/>
              </a:ext>
            </a:extLst>
          </p:cNvPr>
          <p:cNvSpPr txBox="1"/>
          <p:nvPr/>
        </p:nvSpPr>
        <p:spPr>
          <a:xfrm>
            <a:off x="1230891" y="3013501"/>
            <a:ext cx="1591842" cy="830997"/>
          </a:xfrm>
          <a:prstGeom prst="rect">
            <a:avLst/>
          </a:prstGeom>
          <a:noFill/>
        </p:spPr>
        <p:txBody>
          <a:bodyPr wrap="square" rtlCol="0">
            <a:spAutoFit/>
          </a:bodyPr>
          <a:lstStyle/>
          <a:p>
            <a:r>
              <a:rPr lang="en-US" b="1" dirty="0">
                <a:solidFill>
                  <a:srgbClr val="002250"/>
                </a:solidFill>
              </a:rPr>
              <a:t>Career advancement</a:t>
            </a:r>
          </a:p>
          <a:p>
            <a:r>
              <a:rPr lang="en-US" sz="1200" dirty="0"/>
              <a:t>(Geary, 2011)</a:t>
            </a:r>
          </a:p>
        </p:txBody>
      </p:sp>
      <p:grpSp>
        <p:nvGrpSpPr>
          <p:cNvPr id="43" name="Group 42">
            <a:extLst>
              <a:ext uri="{FF2B5EF4-FFF2-40B4-BE49-F238E27FC236}">
                <a16:creationId xmlns:a16="http://schemas.microsoft.com/office/drawing/2014/main" id="{240213DD-261C-419D-B80E-0DB7EA9A74BE}"/>
              </a:ext>
            </a:extLst>
          </p:cNvPr>
          <p:cNvGrpSpPr/>
          <p:nvPr/>
        </p:nvGrpSpPr>
        <p:grpSpPr>
          <a:xfrm>
            <a:off x="2498627" y="2977461"/>
            <a:ext cx="900411" cy="306198"/>
            <a:chOff x="5148213" y="2346922"/>
            <a:chExt cx="900411" cy="306198"/>
          </a:xfrm>
        </p:grpSpPr>
        <p:cxnSp>
          <p:nvCxnSpPr>
            <p:cNvPr id="23" name="Straight Connector 22">
              <a:extLst>
                <a:ext uri="{FF2B5EF4-FFF2-40B4-BE49-F238E27FC236}">
                  <a16:creationId xmlns:a16="http://schemas.microsoft.com/office/drawing/2014/main" id="{22637C13-C2CE-46CA-A669-1853992B9B77}"/>
                </a:ext>
              </a:extLst>
            </p:cNvPr>
            <p:cNvCxnSpPr/>
            <p:nvPr/>
          </p:nvCxnSpPr>
          <p:spPr>
            <a:xfrm>
              <a:off x="5197724" y="2433936"/>
              <a:ext cx="850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A91CE3-9D84-467F-AA06-6E6935F4B205}"/>
                </a:ext>
              </a:extLst>
            </p:cNvPr>
            <p:cNvCxnSpPr>
              <a:cxnSpLocks/>
            </p:cNvCxnSpPr>
            <p:nvPr/>
          </p:nvCxnSpPr>
          <p:spPr>
            <a:xfrm rot="8100000">
              <a:off x="5148213" y="2346922"/>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387B66-2DEA-4896-8C95-3DA4F603917B}"/>
                </a:ext>
              </a:extLst>
            </p:cNvPr>
            <p:cNvCxnSpPr>
              <a:cxnSpLocks/>
            </p:cNvCxnSpPr>
            <p:nvPr/>
          </p:nvCxnSpPr>
          <p:spPr>
            <a:xfrm rot="2700000">
              <a:off x="5145832" y="2516595"/>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C4CB4CD9-3264-4466-9D64-150CCDB9D142}"/>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8793" r="18889" b="14584"/>
          <a:stretch/>
        </p:blipFill>
        <p:spPr>
          <a:xfrm>
            <a:off x="7006418" y="1045027"/>
            <a:ext cx="400050" cy="548328"/>
          </a:xfrm>
          <a:prstGeom prst="rect">
            <a:avLst/>
          </a:prstGeom>
        </p:spPr>
      </p:pic>
      <p:pic>
        <p:nvPicPr>
          <p:cNvPr id="49" name="Picture 48">
            <a:extLst>
              <a:ext uri="{FF2B5EF4-FFF2-40B4-BE49-F238E27FC236}">
                <a16:creationId xmlns:a16="http://schemas.microsoft.com/office/drawing/2014/main" id="{A861853E-CD5F-4AD7-9C78-37E48E10E7D7}"/>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1806" t="5833" r="12222" b="20139"/>
          <a:stretch/>
        </p:blipFill>
        <p:spPr>
          <a:xfrm>
            <a:off x="7015744" y="1907834"/>
            <a:ext cx="490735" cy="478175"/>
          </a:xfrm>
          <a:prstGeom prst="rect">
            <a:avLst/>
          </a:prstGeom>
        </p:spPr>
      </p:pic>
      <p:pic>
        <p:nvPicPr>
          <p:cNvPr id="51" name="Picture 50">
            <a:extLst>
              <a:ext uri="{FF2B5EF4-FFF2-40B4-BE49-F238E27FC236}">
                <a16:creationId xmlns:a16="http://schemas.microsoft.com/office/drawing/2014/main" id="{962D6D22-01BF-4D61-A0CD-75970B034957}"/>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10695" t="3611" r="10972" b="17778"/>
          <a:stretch/>
        </p:blipFill>
        <p:spPr>
          <a:xfrm>
            <a:off x="6964700" y="2668476"/>
            <a:ext cx="546391" cy="548328"/>
          </a:xfrm>
          <a:prstGeom prst="rect">
            <a:avLst/>
          </a:prstGeom>
        </p:spPr>
      </p:pic>
      <p:pic>
        <p:nvPicPr>
          <p:cNvPr id="53" name="Picture 52">
            <a:extLst>
              <a:ext uri="{FF2B5EF4-FFF2-40B4-BE49-F238E27FC236}">
                <a16:creationId xmlns:a16="http://schemas.microsoft.com/office/drawing/2014/main" id="{605A7F19-0350-4208-A4E6-5AA616289E58}"/>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14722" t="3611" r="20000" b="25694"/>
          <a:stretch/>
        </p:blipFill>
        <p:spPr>
          <a:xfrm>
            <a:off x="6960087" y="3495482"/>
            <a:ext cx="546392" cy="591731"/>
          </a:xfrm>
          <a:prstGeom prst="rect">
            <a:avLst/>
          </a:prstGeom>
        </p:spPr>
      </p:pic>
      <p:pic>
        <p:nvPicPr>
          <p:cNvPr id="55" name="Picture 54">
            <a:extLst>
              <a:ext uri="{FF2B5EF4-FFF2-40B4-BE49-F238E27FC236}">
                <a16:creationId xmlns:a16="http://schemas.microsoft.com/office/drawing/2014/main" id="{2F171F03-92CA-44A5-A0D2-B038BF6E8E54}"/>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527" t="1805" r="6666" b="15695"/>
          <a:stretch/>
        </p:blipFill>
        <p:spPr>
          <a:xfrm flipH="1">
            <a:off x="6975360" y="4325682"/>
            <a:ext cx="571501" cy="543155"/>
          </a:xfrm>
          <a:prstGeom prst="rect">
            <a:avLst/>
          </a:prstGeom>
        </p:spPr>
      </p:pic>
      <p:sp>
        <p:nvSpPr>
          <p:cNvPr id="56" name="TextBox 55">
            <a:extLst>
              <a:ext uri="{FF2B5EF4-FFF2-40B4-BE49-F238E27FC236}">
                <a16:creationId xmlns:a16="http://schemas.microsoft.com/office/drawing/2014/main" id="{FA353B84-4DA5-4114-8F35-41EB8EDE8257}"/>
              </a:ext>
            </a:extLst>
          </p:cNvPr>
          <p:cNvSpPr txBox="1"/>
          <p:nvPr/>
        </p:nvSpPr>
        <p:spPr>
          <a:xfrm>
            <a:off x="7739842" y="1021097"/>
            <a:ext cx="1539011" cy="553998"/>
          </a:xfrm>
          <a:prstGeom prst="rect">
            <a:avLst/>
          </a:prstGeom>
          <a:noFill/>
        </p:spPr>
        <p:txBody>
          <a:bodyPr wrap="none" rtlCol="0">
            <a:spAutoFit/>
          </a:bodyPr>
          <a:lstStyle/>
          <a:p>
            <a:r>
              <a:rPr lang="en-US" b="1" dirty="0">
                <a:solidFill>
                  <a:srgbClr val="002250"/>
                </a:solidFill>
              </a:rPr>
              <a:t>Gender</a:t>
            </a:r>
          </a:p>
          <a:p>
            <a:r>
              <a:rPr lang="en-US" sz="1200" dirty="0"/>
              <a:t>(McGraw et al., 2006)</a:t>
            </a:r>
            <a:endParaRPr lang="en-US" sz="1200" b="1" dirty="0">
              <a:solidFill>
                <a:srgbClr val="002250"/>
              </a:solidFill>
            </a:endParaRPr>
          </a:p>
        </p:txBody>
      </p:sp>
      <p:sp>
        <p:nvSpPr>
          <p:cNvPr id="57" name="TextBox 56">
            <a:extLst>
              <a:ext uri="{FF2B5EF4-FFF2-40B4-BE49-F238E27FC236}">
                <a16:creationId xmlns:a16="http://schemas.microsoft.com/office/drawing/2014/main" id="{DF152370-825A-4117-8EF8-4CE07441EC28}"/>
              </a:ext>
            </a:extLst>
          </p:cNvPr>
          <p:cNvSpPr txBox="1"/>
          <p:nvPr/>
        </p:nvSpPr>
        <p:spPr>
          <a:xfrm>
            <a:off x="7739842" y="1842728"/>
            <a:ext cx="2152509" cy="553998"/>
          </a:xfrm>
          <a:prstGeom prst="rect">
            <a:avLst/>
          </a:prstGeom>
          <a:noFill/>
        </p:spPr>
        <p:txBody>
          <a:bodyPr wrap="square" rtlCol="0">
            <a:spAutoFit/>
          </a:bodyPr>
          <a:lstStyle/>
          <a:p>
            <a:r>
              <a:rPr lang="en-US" b="1" dirty="0">
                <a:solidFill>
                  <a:srgbClr val="002250"/>
                </a:solidFill>
              </a:rPr>
              <a:t>Race</a:t>
            </a:r>
          </a:p>
          <a:p>
            <a:r>
              <a:rPr lang="en-US" sz="1200" dirty="0"/>
              <a:t>(Brown-</a:t>
            </a:r>
            <a:r>
              <a:rPr lang="en-US" sz="1200" dirty="0" err="1"/>
              <a:t>Jeffy</a:t>
            </a:r>
            <a:r>
              <a:rPr lang="en-US" sz="1200" dirty="0"/>
              <a:t>, 2009)</a:t>
            </a:r>
            <a:endParaRPr lang="en-US" sz="1200" b="1" dirty="0">
              <a:solidFill>
                <a:srgbClr val="002250"/>
              </a:solidFill>
            </a:endParaRPr>
          </a:p>
        </p:txBody>
      </p:sp>
      <p:sp>
        <p:nvSpPr>
          <p:cNvPr id="58" name="TextBox 57">
            <a:extLst>
              <a:ext uri="{FF2B5EF4-FFF2-40B4-BE49-F238E27FC236}">
                <a16:creationId xmlns:a16="http://schemas.microsoft.com/office/drawing/2014/main" id="{ABABE7E5-E9B3-4100-9C51-FA5CB632BED2}"/>
              </a:ext>
            </a:extLst>
          </p:cNvPr>
          <p:cNvSpPr txBox="1"/>
          <p:nvPr/>
        </p:nvSpPr>
        <p:spPr>
          <a:xfrm>
            <a:off x="7739843" y="2686464"/>
            <a:ext cx="1985352" cy="553998"/>
          </a:xfrm>
          <a:prstGeom prst="rect">
            <a:avLst/>
          </a:prstGeom>
          <a:noFill/>
        </p:spPr>
        <p:txBody>
          <a:bodyPr wrap="none" rtlCol="0">
            <a:spAutoFit/>
          </a:bodyPr>
          <a:lstStyle/>
          <a:p>
            <a:r>
              <a:rPr lang="en-US" b="1" dirty="0">
                <a:solidFill>
                  <a:srgbClr val="002250"/>
                </a:solidFill>
              </a:rPr>
              <a:t>Family background</a:t>
            </a:r>
          </a:p>
          <a:p>
            <a:r>
              <a:rPr lang="en-US" sz="1200" dirty="0"/>
              <a:t>(Wang, 2004)</a:t>
            </a:r>
            <a:endParaRPr lang="en-US" sz="1200" b="1" dirty="0">
              <a:solidFill>
                <a:srgbClr val="002250"/>
              </a:solidFill>
            </a:endParaRPr>
          </a:p>
        </p:txBody>
      </p:sp>
      <p:sp>
        <p:nvSpPr>
          <p:cNvPr id="59" name="TextBox 58">
            <a:extLst>
              <a:ext uri="{FF2B5EF4-FFF2-40B4-BE49-F238E27FC236}">
                <a16:creationId xmlns:a16="http://schemas.microsoft.com/office/drawing/2014/main" id="{E970AADF-7154-47F5-87C6-654DF6E45BAE}"/>
              </a:ext>
            </a:extLst>
          </p:cNvPr>
          <p:cNvSpPr txBox="1"/>
          <p:nvPr/>
        </p:nvSpPr>
        <p:spPr>
          <a:xfrm>
            <a:off x="7739843" y="3572928"/>
            <a:ext cx="2169825" cy="553998"/>
          </a:xfrm>
          <a:prstGeom prst="rect">
            <a:avLst/>
          </a:prstGeom>
          <a:noFill/>
        </p:spPr>
        <p:txBody>
          <a:bodyPr wrap="none" rtlCol="0">
            <a:spAutoFit/>
          </a:bodyPr>
          <a:lstStyle/>
          <a:p>
            <a:r>
              <a:rPr lang="en-US" b="1" dirty="0">
                <a:solidFill>
                  <a:srgbClr val="002250"/>
                </a:solidFill>
              </a:rPr>
              <a:t>Teacher qualification</a:t>
            </a:r>
          </a:p>
          <a:p>
            <a:r>
              <a:rPr lang="en-US" sz="1200" dirty="0"/>
              <a:t>(Darling-Hammond, 2000)</a:t>
            </a:r>
            <a:endParaRPr lang="en-US" sz="1200" b="1" dirty="0">
              <a:solidFill>
                <a:srgbClr val="002250"/>
              </a:solidFill>
            </a:endParaRPr>
          </a:p>
        </p:txBody>
      </p:sp>
      <p:sp>
        <p:nvSpPr>
          <p:cNvPr id="60" name="TextBox 59">
            <a:extLst>
              <a:ext uri="{FF2B5EF4-FFF2-40B4-BE49-F238E27FC236}">
                <a16:creationId xmlns:a16="http://schemas.microsoft.com/office/drawing/2014/main" id="{14506DEB-B614-4766-92F4-60C7D204087C}"/>
              </a:ext>
            </a:extLst>
          </p:cNvPr>
          <p:cNvSpPr txBox="1"/>
          <p:nvPr/>
        </p:nvSpPr>
        <p:spPr>
          <a:xfrm>
            <a:off x="7739842" y="4412593"/>
            <a:ext cx="1783437" cy="553998"/>
          </a:xfrm>
          <a:prstGeom prst="rect">
            <a:avLst/>
          </a:prstGeom>
          <a:noFill/>
        </p:spPr>
        <p:txBody>
          <a:bodyPr wrap="none" rtlCol="0">
            <a:spAutoFit/>
          </a:bodyPr>
          <a:lstStyle/>
          <a:p>
            <a:r>
              <a:rPr lang="en-US" b="1" dirty="0">
                <a:solidFill>
                  <a:srgbClr val="002250"/>
                </a:solidFill>
              </a:rPr>
              <a:t>School resources</a:t>
            </a:r>
          </a:p>
          <a:p>
            <a:r>
              <a:rPr lang="en-US" sz="1200" dirty="0"/>
              <a:t>(</a:t>
            </a:r>
            <a:r>
              <a:rPr lang="en-US" sz="1200" dirty="0" err="1"/>
              <a:t>Burtless</a:t>
            </a:r>
            <a:r>
              <a:rPr lang="en-US" sz="1200" dirty="0"/>
              <a:t>, 2011)</a:t>
            </a:r>
            <a:endParaRPr lang="en-US" sz="1200" b="1" dirty="0">
              <a:solidFill>
                <a:srgbClr val="002250"/>
              </a:solidFill>
            </a:endParaRPr>
          </a:p>
        </p:txBody>
      </p:sp>
      <p:pic>
        <p:nvPicPr>
          <p:cNvPr id="62" name="Picture 61">
            <a:extLst>
              <a:ext uri="{FF2B5EF4-FFF2-40B4-BE49-F238E27FC236}">
                <a16:creationId xmlns:a16="http://schemas.microsoft.com/office/drawing/2014/main" id="{CFA6B805-5EBF-4399-9AB8-C5AE825541E6}"/>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37963" t="5833" r="38892" b="20139"/>
          <a:stretch/>
        </p:blipFill>
        <p:spPr>
          <a:xfrm rot="5400000">
            <a:off x="7224904" y="5175583"/>
            <a:ext cx="134136" cy="429013"/>
          </a:xfrm>
          <a:prstGeom prst="rect">
            <a:avLst/>
          </a:prstGeom>
        </p:spPr>
      </p:pic>
      <p:sp>
        <p:nvSpPr>
          <p:cNvPr id="63" name="Rectangle: Rounded Corners 62">
            <a:extLst>
              <a:ext uri="{FF2B5EF4-FFF2-40B4-BE49-F238E27FC236}">
                <a16:creationId xmlns:a16="http://schemas.microsoft.com/office/drawing/2014/main" id="{96291428-AAAD-42B5-A7D9-17DDD2C12049}"/>
              </a:ext>
            </a:extLst>
          </p:cNvPr>
          <p:cNvSpPr/>
          <p:nvPr/>
        </p:nvSpPr>
        <p:spPr>
          <a:xfrm>
            <a:off x="6640708" y="578683"/>
            <a:ext cx="3593983" cy="5516499"/>
          </a:xfrm>
          <a:prstGeom prst="roundRect">
            <a:avLst>
              <a:gd name="adj" fmla="val 11013"/>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73" name="Group 72">
            <a:extLst>
              <a:ext uri="{FF2B5EF4-FFF2-40B4-BE49-F238E27FC236}">
                <a16:creationId xmlns:a16="http://schemas.microsoft.com/office/drawing/2014/main" id="{2ADDC663-70C0-4996-996F-479A402B764B}"/>
              </a:ext>
            </a:extLst>
          </p:cNvPr>
          <p:cNvGrpSpPr/>
          <p:nvPr/>
        </p:nvGrpSpPr>
        <p:grpSpPr>
          <a:xfrm>
            <a:off x="5537365" y="2829234"/>
            <a:ext cx="969907" cy="442723"/>
            <a:chOff x="6159087" y="2822734"/>
            <a:chExt cx="969907" cy="442723"/>
          </a:xfrm>
        </p:grpSpPr>
        <p:grpSp>
          <p:nvGrpSpPr>
            <p:cNvPr id="64" name="Group 63">
              <a:extLst>
                <a:ext uri="{FF2B5EF4-FFF2-40B4-BE49-F238E27FC236}">
                  <a16:creationId xmlns:a16="http://schemas.microsoft.com/office/drawing/2014/main" id="{6CFE86C0-3D63-444F-B786-A2A99335BF54}"/>
                </a:ext>
              </a:extLst>
            </p:cNvPr>
            <p:cNvGrpSpPr/>
            <p:nvPr/>
          </p:nvGrpSpPr>
          <p:grpSpPr>
            <a:xfrm>
              <a:off x="6159087" y="2959259"/>
              <a:ext cx="900411" cy="306198"/>
              <a:chOff x="5148213" y="2346922"/>
              <a:chExt cx="900411" cy="306198"/>
            </a:xfrm>
          </p:grpSpPr>
          <p:cxnSp>
            <p:nvCxnSpPr>
              <p:cNvPr id="65" name="Straight Connector 64">
                <a:extLst>
                  <a:ext uri="{FF2B5EF4-FFF2-40B4-BE49-F238E27FC236}">
                    <a16:creationId xmlns:a16="http://schemas.microsoft.com/office/drawing/2014/main" id="{98DD7A5E-FC39-4540-9716-07BD1999C85A}"/>
                  </a:ext>
                </a:extLst>
              </p:cNvPr>
              <p:cNvCxnSpPr/>
              <p:nvPr/>
            </p:nvCxnSpPr>
            <p:spPr>
              <a:xfrm>
                <a:off x="5197724" y="2433936"/>
                <a:ext cx="8509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9A7072-3DF7-4DF3-AFA5-FE6902A2EB48}"/>
                  </a:ext>
                </a:extLst>
              </p:cNvPr>
              <p:cNvCxnSpPr>
                <a:cxnSpLocks/>
              </p:cNvCxnSpPr>
              <p:nvPr/>
            </p:nvCxnSpPr>
            <p:spPr>
              <a:xfrm rot="8100000">
                <a:off x="5148213" y="2346922"/>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FE663E-C2A6-49FE-BAB7-4EA371F22D79}"/>
                  </a:ext>
                </a:extLst>
              </p:cNvPr>
              <p:cNvCxnSpPr>
                <a:cxnSpLocks/>
              </p:cNvCxnSpPr>
              <p:nvPr/>
            </p:nvCxnSpPr>
            <p:spPr>
              <a:xfrm rot="2700000">
                <a:off x="5145832" y="2516595"/>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8F25167-D8F3-4172-92FB-94F63659A718}"/>
                </a:ext>
              </a:extLst>
            </p:cNvPr>
            <p:cNvGrpSpPr/>
            <p:nvPr/>
          </p:nvGrpSpPr>
          <p:grpSpPr>
            <a:xfrm rot="10800000">
              <a:off x="6855944" y="2822734"/>
              <a:ext cx="273050" cy="306198"/>
              <a:chOff x="6310154" y="3724256"/>
              <a:chExt cx="273050" cy="306198"/>
            </a:xfrm>
          </p:grpSpPr>
          <p:cxnSp>
            <p:nvCxnSpPr>
              <p:cNvPr id="70" name="Straight Connector 69">
                <a:extLst>
                  <a:ext uri="{FF2B5EF4-FFF2-40B4-BE49-F238E27FC236}">
                    <a16:creationId xmlns:a16="http://schemas.microsoft.com/office/drawing/2014/main" id="{4CE5F93B-A944-4BB5-B727-767C42580C98}"/>
                  </a:ext>
                </a:extLst>
              </p:cNvPr>
              <p:cNvCxnSpPr>
                <a:cxnSpLocks/>
              </p:cNvCxnSpPr>
              <p:nvPr/>
            </p:nvCxnSpPr>
            <p:spPr>
              <a:xfrm rot="8100000">
                <a:off x="6310154" y="3724256"/>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4C559B-BF17-4543-A191-C1A5E23FF0F5}"/>
                  </a:ext>
                </a:extLst>
              </p:cNvPr>
              <p:cNvCxnSpPr>
                <a:cxnSpLocks/>
              </p:cNvCxnSpPr>
              <p:nvPr/>
            </p:nvCxnSpPr>
            <p:spPr>
              <a:xfrm rot="2700000">
                <a:off x="6307773" y="3893929"/>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grpSp>
      <p:sp>
        <p:nvSpPr>
          <p:cNvPr id="75" name="Rectangle: Rounded Corners 74">
            <a:extLst>
              <a:ext uri="{FF2B5EF4-FFF2-40B4-BE49-F238E27FC236}">
                <a16:creationId xmlns:a16="http://schemas.microsoft.com/office/drawing/2014/main" id="{224EE2BE-9253-4671-B0A1-411C9E031FCF}"/>
              </a:ext>
            </a:extLst>
          </p:cNvPr>
          <p:cNvSpPr/>
          <p:nvPr/>
        </p:nvSpPr>
        <p:spPr>
          <a:xfrm>
            <a:off x="9825930" y="1750451"/>
            <a:ext cx="2090262" cy="695228"/>
          </a:xfrm>
          <a:prstGeom prst="roundRect">
            <a:avLst>
              <a:gd name="adj" fmla="val 19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Conventional statistical methods</a:t>
            </a:r>
          </a:p>
        </p:txBody>
      </p:sp>
      <p:sp>
        <p:nvSpPr>
          <p:cNvPr id="76" name="Rectangle: Rounded Corners 75">
            <a:extLst>
              <a:ext uri="{FF2B5EF4-FFF2-40B4-BE49-F238E27FC236}">
                <a16:creationId xmlns:a16="http://schemas.microsoft.com/office/drawing/2014/main" id="{984FDDF9-2083-4611-927C-0ECAC3EF60D0}"/>
              </a:ext>
            </a:extLst>
          </p:cNvPr>
          <p:cNvSpPr/>
          <p:nvPr/>
        </p:nvSpPr>
        <p:spPr>
          <a:xfrm>
            <a:off x="9838180" y="3717094"/>
            <a:ext cx="2157412" cy="695228"/>
          </a:xfrm>
          <a:prstGeom prst="roundRect">
            <a:avLst>
              <a:gd name="adj" fmla="val 19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Theory-driven variables</a:t>
            </a:r>
          </a:p>
        </p:txBody>
      </p:sp>
      <p:grpSp>
        <p:nvGrpSpPr>
          <p:cNvPr id="36" name="Group 35">
            <a:extLst>
              <a:ext uri="{FF2B5EF4-FFF2-40B4-BE49-F238E27FC236}">
                <a16:creationId xmlns:a16="http://schemas.microsoft.com/office/drawing/2014/main" id="{6EB91768-793A-41BF-ACD1-786BAE69B43E}"/>
              </a:ext>
            </a:extLst>
          </p:cNvPr>
          <p:cNvGrpSpPr/>
          <p:nvPr/>
        </p:nvGrpSpPr>
        <p:grpSpPr>
          <a:xfrm>
            <a:off x="5539825" y="2963671"/>
            <a:ext cx="900411" cy="306198"/>
            <a:chOff x="5148213" y="2346922"/>
            <a:chExt cx="900411" cy="306198"/>
          </a:xfrm>
        </p:grpSpPr>
        <p:cxnSp>
          <p:nvCxnSpPr>
            <p:cNvPr id="37" name="Straight Connector 36">
              <a:extLst>
                <a:ext uri="{FF2B5EF4-FFF2-40B4-BE49-F238E27FC236}">
                  <a16:creationId xmlns:a16="http://schemas.microsoft.com/office/drawing/2014/main" id="{664238BD-5A6E-4072-B193-4328B246E079}"/>
                </a:ext>
              </a:extLst>
            </p:cNvPr>
            <p:cNvCxnSpPr/>
            <p:nvPr/>
          </p:nvCxnSpPr>
          <p:spPr>
            <a:xfrm>
              <a:off x="5197724" y="2433936"/>
              <a:ext cx="850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E8E190-6C34-45B5-9D68-2907DBC168BF}"/>
                </a:ext>
              </a:extLst>
            </p:cNvPr>
            <p:cNvCxnSpPr>
              <a:cxnSpLocks/>
            </p:cNvCxnSpPr>
            <p:nvPr/>
          </p:nvCxnSpPr>
          <p:spPr>
            <a:xfrm rot="8100000">
              <a:off x="5148213" y="2346922"/>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2F37A-BEE9-4EA9-9615-30C9AD9976CD}"/>
                </a:ext>
              </a:extLst>
            </p:cNvPr>
            <p:cNvCxnSpPr>
              <a:cxnSpLocks/>
            </p:cNvCxnSpPr>
            <p:nvPr/>
          </p:nvCxnSpPr>
          <p:spPr>
            <a:xfrm rot="2700000">
              <a:off x="5145832" y="2516595"/>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85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56" grpId="0"/>
      <p:bldP spid="57" grpId="0"/>
      <p:bldP spid="58" grpId="0"/>
      <p:bldP spid="59" grpId="0"/>
      <p:bldP spid="60" grpId="0"/>
      <p:bldP spid="63"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Logistic regression is one of the most commonly used ML algorithms for binary classification. A sigmoid function is applied to map the linear regression output to continuous values from 0 to 1, which represent the probability of classification. A threshold classifier of 0.5 is used to convert the probability into either 0 or 1. </a:t>
            </a:r>
          </a:p>
          <a:p>
            <a:r>
              <a:rPr lang="en-US" dirty="0"/>
              <a:t>The logistic regression model is implemented by the “</a:t>
            </a:r>
            <a:r>
              <a:rPr lang="en-US" dirty="0" err="1"/>
              <a:t>glm</a:t>
            </a:r>
            <a:r>
              <a:rPr lang="en-US" dirty="0"/>
              <a:t>” R package (R Core Team, 2013).</a:t>
            </a:r>
          </a:p>
        </p:txBody>
      </p:sp>
      <p:sp>
        <p:nvSpPr>
          <p:cNvPr id="3" name="Title 2"/>
          <p:cNvSpPr>
            <a:spLocks noGrp="1"/>
          </p:cNvSpPr>
          <p:nvPr>
            <p:ph type="title"/>
          </p:nvPr>
        </p:nvSpPr>
        <p:spPr>
          <a:xfrm>
            <a:off x="457200" y="0"/>
            <a:ext cx="11338560" cy="996696"/>
          </a:xfrm>
        </p:spPr>
        <p:txBody>
          <a:bodyPr>
            <a:normAutofit/>
          </a:bodyPr>
          <a:lstStyle/>
          <a:p>
            <a:r>
              <a:rPr lang="en-US" b="1" i="1"/>
              <a:t>Logistic Regression</a:t>
            </a:r>
            <a:endParaRPr lang="en-US"/>
          </a:p>
        </p:txBody>
      </p:sp>
      <p:sp>
        <p:nvSpPr>
          <p:cNvPr id="4" name="Slide Number Placeholder 3"/>
          <p:cNvSpPr>
            <a:spLocks noGrp="1"/>
          </p:cNvSpPr>
          <p:nvPr>
            <p:ph type="sldNum" sz="quarter" idx="14"/>
          </p:nvPr>
        </p:nvSpPr>
        <p:spPr/>
        <p:txBody>
          <a:bodyPr/>
          <a:lstStyle/>
          <a:p>
            <a:fld id="{99A20822-4A49-4D36-86E3-300BA48D3F00}" type="slidenum">
              <a:rPr lang="en-US" smtClean="0"/>
              <a:pPr/>
              <a:t>20</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4402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5"/>
              </p:nvPr>
            </p:nvSpPr>
            <p:spPr/>
            <p:txBody>
              <a:bodyPr>
                <a:normAutofit fontScale="92500"/>
              </a:bodyPr>
              <a:lstStyle/>
              <a:p>
                <a:r>
                  <a:rPr lang="en-US" dirty="0"/>
                  <a:t>Elastic net is an extension of logistic regression. When the number of predictors becomes large, overfitting and multicollinearity become problems, which often plague logistic regression with degeneracies (Hastie &amp; Qian, 2014). Penalized regression methods, such as elastic net, alleviate the problem by adding a penalty term to the model,</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charset="0"/>
                        </a:rPr>
                        <m:t>λ</m:t>
                      </m:r>
                      <m:nary>
                        <m:naryPr>
                          <m:chr m:val="∑"/>
                          <m:limLoc m:val="subSup"/>
                          <m:ctrlPr>
                            <a:rPr lang="en-US" i="1">
                              <a:latin typeface="Cambria Math" panose="02040503050406030204" pitchFamily="18" charset="0"/>
                            </a:rPr>
                          </m:ctrlPr>
                        </m:naryPr>
                        <m:sub>
                          <m:r>
                            <a:rPr lang="en-US" i="1">
                              <a:latin typeface="Cambria Math" charset="0"/>
                            </a:rPr>
                            <m:t>𝑗</m:t>
                          </m:r>
                          <m:r>
                            <a:rPr lang="en-US" i="1">
                              <a:latin typeface="Cambria Math" charset="0"/>
                            </a:rPr>
                            <m:t>=1</m:t>
                          </m:r>
                        </m:sub>
                        <m:sup>
                          <m:r>
                            <a:rPr lang="en-US" i="1">
                              <a:latin typeface="Cambria Math" charset="0"/>
                            </a:rPr>
                            <m:t>𝑃</m:t>
                          </m:r>
                        </m:sup>
                        <m:e>
                          <m:r>
                            <a:rPr lang="en-US" i="1">
                              <a:latin typeface="Cambria Math" charset="0"/>
                            </a:rPr>
                            <m:t>(</m:t>
                          </m:r>
                          <m:r>
                            <a:rPr lang="en-US" i="1">
                              <a:latin typeface="Cambria Math"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𝑗</m:t>
                                  </m:r>
                                </m:sub>
                              </m:sSub>
                            </m:e>
                          </m:d>
                          <m:r>
                            <a:rPr lang="en-US" i="1">
                              <a:latin typeface="Cambria Math" charset="0"/>
                            </a:rPr>
                            <m:t> +</m:t>
                          </m:r>
                          <m:d>
                            <m:dPr>
                              <m:ctrlPr>
                                <a:rPr lang="en-US" i="1">
                                  <a:latin typeface="Cambria Math" panose="02040503050406030204" pitchFamily="18" charset="0"/>
                                </a:rPr>
                              </m:ctrlPr>
                            </m:dPr>
                            <m:e>
                              <m:r>
                                <a:rPr lang="en-US" i="1">
                                  <a:latin typeface="Cambria Math" charset="0"/>
                                </a:rPr>
                                <m:t>1− </m:t>
                              </m:r>
                              <m:r>
                                <a:rPr lang="en-US" i="1">
                                  <a:latin typeface="Cambria Math" charset="0"/>
                                </a:rPr>
                                <m:t>𝛼</m:t>
                              </m:r>
                            </m:e>
                          </m:d>
                          <m:sSubSup>
                            <m:sSubSupPr>
                              <m:ctrlPr>
                                <a:rPr lang="en-US" i="1">
                                  <a:latin typeface="Cambria Math" panose="02040503050406030204" pitchFamily="18" charset="0"/>
                                </a:rPr>
                              </m:ctrlPr>
                            </m:sSubSupPr>
                            <m:e>
                              <m:r>
                                <a:rPr lang="en-US" i="1">
                                  <a:latin typeface="Cambria Math" charset="0"/>
                                </a:rPr>
                                <m:t>𝛽</m:t>
                              </m:r>
                            </m:e>
                            <m:sub>
                              <m:r>
                                <a:rPr lang="en-US" i="1">
                                  <a:latin typeface="Cambria Math" charset="0"/>
                                </a:rPr>
                                <m:t>𝑗</m:t>
                              </m:r>
                            </m:sub>
                            <m:sup>
                              <m:r>
                                <a:rPr lang="en-US" i="1">
                                  <a:latin typeface="Cambria Math" charset="0"/>
                                </a:rPr>
                                <m:t>2</m:t>
                              </m:r>
                            </m:sup>
                          </m:sSubSup>
                          <m:r>
                            <a:rPr lang="en-US" i="1">
                              <a:latin typeface="Cambria Math" charset="0"/>
                            </a:rPr>
                            <m:t>)</m:t>
                          </m:r>
                        </m:e>
                      </m:nary>
                    </m:oMath>
                  </m:oMathPara>
                </a14:m>
                <a:endParaRPr lang="en-US" dirty="0"/>
              </a:p>
              <a:p>
                <a:r>
                  <a:rPr lang="en-US" dirty="0"/>
                  <a:t>where </a:t>
                </a:r>
                <a:r>
                  <a:rPr lang="en-US" i="1" dirty="0" err="1"/>
                  <a:t>λ</a:t>
                </a:r>
                <a:r>
                  <a:rPr lang="en-US" dirty="0"/>
                  <a:t> controls the overall strength of the penalty and </a:t>
                </a:r>
                <a:r>
                  <a:rPr lang="en-US" i="1" dirty="0"/>
                  <a:t>α</a:t>
                </a:r>
                <a:r>
                  <a:rPr lang="en-US" dirty="0"/>
                  <a:t> controls the elastic net penalty.</a:t>
                </a:r>
              </a:p>
              <a:p>
                <a:r>
                  <a:rPr lang="en-US" dirty="0"/>
                  <a:t>When α = 1, it is the LASSO (Least Absolute Shrinkage and Selection Operator) model, and when α = 0, it is the Ridge model. The elastic net model is implemented by the “</a:t>
                </a:r>
                <a:r>
                  <a:rPr lang="en-US" dirty="0" err="1"/>
                  <a:t>glmnet</a:t>
                </a:r>
                <a:r>
                  <a:rPr lang="en-US" dirty="0"/>
                  <a:t>” R package. (Friedman, Hastie, &amp; </a:t>
                </a:r>
                <a:r>
                  <a:rPr lang="en-US" dirty="0" err="1"/>
                  <a:t>Tibshirani</a:t>
                </a:r>
                <a:r>
                  <a:rPr lang="en-US" dirty="0"/>
                  <a:t>, 2010).</a:t>
                </a:r>
              </a:p>
            </p:txBody>
          </p:sp>
        </mc:Choice>
        <mc:Fallback xmlns="">
          <p:sp>
            <p:nvSpPr>
              <p:cNvPr id="2" name="Content Placeholder 1"/>
              <p:cNvSpPr>
                <a:spLocks noGrp="1" noRot="1" noChangeAspect="1" noMove="1" noResize="1" noEditPoints="1" noAdjustHandles="1" noChangeArrowheads="1" noChangeShapeType="1" noTextEdit="1"/>
              </p:cNvSpPr>
              <p:nvPr>
                <p:ph sz="quarter" idx="15"/>
              </p:nvPr>
            </p:nvSpPr>
            <p:spPr>
              <a:blipFill rotWithShape="0">
                <a:blip r:embed="rId2"/>
                <a:stretch>
                  <a:fillRect l="-1398" t="-755" r="-591" b="-377"/>
                </a:stretch>
              </a:blipFill>
            </p:spPr>
            <p:txBody>
              <a:bodyPr/>
              <a:lstStyle/>
              <a:p>
                <a:r>
                  <a:rPr lang="en-US">
                    <a:noFill/>
                  </a:rPr>
                  <a:t> </a:t>
                </a:r>
              </a:p>
            </p:txBody>
          </p:sp>
        </mc:Fallback>
      </mc:AlternateContent>
      <p:sp>
        <p:nvSpPr>
          <p:cNvPr id="3" name="Title 2"/>
          <p:cNvSpPr>
            <a:spLocks noGrp="1"/>
          </p:cNvSpPr>
          <p:nvPr>
            <p:ph type="title"/>
          </p:nvPr>
        </p:nvSpPr>
        <p:spPr>
          <a:xfrm>
            <a:off x="457200" y="0"/>
            <a:ext cx="11338560" cy="996696"/>
          </a:xfrm>
        </p:spPr>
        <p:txBody>
          <a:bodyPr>
            <a:normAutofit/>
          </a:bodyPr>
          <a:lstStyle/>
          <a:p>
            <a:r>
              <a:rPr lang="en-US" b="1" i="1" dirty="0"/>
              <a:t>Elastic Net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21</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733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The decision tree model is one of the tree-based methods, which involve splitting the dataset recursively. At each step, the split is made based on the independent variable that results in the largest possible reduction in heterogeneity of the dependent variable.</a:t>
            </a:r>
          </a:p>
          <a:p>
            <a:r>
              <a:rPr lang="en-US" dirty="0"/>
              <a:t>Splitting a dataset recursively means that the subsets that arise from a split are further split until a predetermined termination criterion is reached.</a:t>
            </a:r>
          </a:p>
          <a:p>
            <a:r>
              <a:rPr lang="en-US" dirty="0"/>
              <a:t>The decision tree model is implemented by the “</a:t>
            </a:r>
            <a:r>
              <a:rPr lang="en-US" dirty="0" err="1"/>
              <a:t>rpart</a:t>
            </a:r>
            <a:r>
              <a:rPr lang="en-US" dirty="0"/>
              <a:t>” R package (</a:t>
            </a:r>
            <a:r>
              <a:rPr lang="en-US" dirty="0" err="1"/>
              <a:t>Therneau</a:t>
            </a:r>
            <a:r>
              <a:rPr lang="en-US" dirty="0"/>
              <a:t> &amp; Atkinson, 2018).</a:t>
            </a:r>
          </a:p>
        </p:txBody>
      </p:sp>
      <p:sp>
        <p:nvSpPr>
          <p:cNvPr id="3" name="Title 2"/>
          <p:cNvSpPr>
            <a:spLocks noGrp="1"/>
          </p:cNvSpPr>
          <p:nvPr>
            <p:ph type="title"/>
          </p:nvPr>
        </p:nvSpPr>
        <p:spPr>
          <a:xfrm>
            <a:off x="457200" y="0"/>
            <a:ext cx="11338560" cy="996696"/>
          </a:xfrm>
        </p:spPr>
        <p:txBody>
          <a:bodyPr>
            <a:normAutofit/>
          </a:bodyPr>
          <a:lstStyle/>
          <a:p>
            <a:r>
              <a:rPr lang="en-US" b="1" i="1" dirty="0"/>
              <a:t>Decision Tree</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22</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079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Random forest is an extension of the decision tree model. It involves producing and combining multiple trees (hence “forest”) to yield a single consensus prediction.</a:t>
            </a:r>
          </a:p>
          <a:p>
            <a:r>
              <a:rPr lang="en-US" dirty="0"/>
              <a:t>It is known that combining a large number of trees can often result in dramatic improvements in prediction accuracy, at the expense of some loss in interpretation. The random forest model is implemented by the “</a:t>
            </a:r>
            <a:r>
              <a:rPr lang="en-US" dirty="0" err="1"/>
              <a:t>randomForest</a:t>
            </a:r>
            <a:r>
              <a:rPr lang="en-US" dirty="0"/>
              <a:t>” R package (</a:t>
            </a:r>
            <a:r>
              <a:rPr lang="en-US" dirty="0" err="1"/>
              <a:t>Liaw</a:t>
            </a:r>
            <a:r>
              <a:rPr lang="en-US" dirty="0"/>
              <a:t> &amp; Wiener, 2002).</a:t>
            </a:r>
          </a:p>
        </p:txBody>
      </p:sp>
      <p:sp>
        <p:nvSpPr>
          <p:cNvPr id="3" name="Title 2"/>
          <p:cNvSpPr>
            <a:spLocks noGrp="1"/>
          </p:cNvSpPr>
          <p:nvPr>
            <p:ph type="title"/>
          </p:nvPr>
        </p:nvSpPr>
        <p:spPr>
          <a:xfrm>
            <a:off x="457200" y="0"/>
            <a:ext cx="11338560" cy="996696"/>
          </a:xfrm>
        </p:spPr>
        <p:txBody>
          <a:bodyPr>
            <a:normAutofit/>
          </a:bodyPr>
          <a:lstStyle/>
          <a:p>
            <a:r>
              <a:rPr lang="en-US" b="1" i="1" dirty="0"/>
              <a:t>Random Forest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23</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8992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Extreme gradient boosting, like random forest, uses an ensemble of multiple trees to create a more powerful prediction model. Unlike random forest, which builds and combines a forest of randomly different trees in parallel, extreme gradient boosting builds a series of trees in such a way that when each tree is trained, it attempts to correct the mistakes, or misclassification, of the previous tree in the series. The final prediction is based on the aggregate results of all trees in the series. The model also reduces the risk of overfitting by heavily penalizing complexity.</a:t>
            </a:r>
          </a:p>
          <a:p>
            <a:r>
              <a:rPr lang="en-US" dirty="0"/>
              <a:t>The extreme gradient boosting model is implemented by the “</a:t>
            </a:r>
            <a:r>
              <a:rPr lang="en-US" dirty="0" err="1"/>
              <a:t>xgboost</a:t>
            </a:r>
            <a:r>
              <a:rPr lang="en-US" dirty="0"/>
              <a:t>” R package (Chen, et al., 2018).</a:t>
            </a:r>
          </a:p>
        </p:txBody>
      </p:sp>
      <p:sp>
        <p:nvSpPr>
          <p:cNvPr id="3" name="Title 2"/>
          <p:cNvSpPr>
            <a:spLocks noGrp="1"/>
          </p:cNvSpPr>
          <p:nvPr>
            <p:ph type="title"/>
          </p:nvPr>
        </p:nvSpPr>
        <p:spPr>
          <a:xfrm>
            <a:off x="457200" y="0"/>
            <a:ext cx="11338560" cy="996696"/>
          </a:xfrm>
        </p:spPr>
        <p:txBody>
          <a:bodyPr>
            <a:normAutofit/>
          </a:bodyPr>
          <a:lstStyle/>
          <a:p>
            <a:r>
              <a:rPr lang="en-US" b="1" i="1" dirty="0"/>
              <a:t>Extreme Gradient Boosting</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24</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7959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Neural network models are inspired by the way biological neural networks in the human brain process information. A simple form of neural network is called multi-layer perceptron, which has three components: an input layer, one or many hidden layer(s), and an output layer.</a:t>
            </a:r>
          </a:p>
          <a:p>
            <a:r>
              <a:rPr lang="en-US" dirty="0"/>
              <a:t>A single hidden layer neural network model is implemented by the “</a:t>
            </a:r>
            <a:r>
              <a:rPr lang="en-US" dirty="0" err="1"/>
              <a:t>nnet</a:t>
            </a:r>
            <a:r>
              <a:rPr lang="en-US" dirty="0"/>
              <a:t>” R package (</a:t>
            </a:r>
            <a:r>
              <a:rPr lang="en-US" dirty="0" err="1"/>
              <a:t>Venables</a:t>
            </a:r>
            <a:r>
              <a:rPr lang="en-US" dirty="0"/>
              <a:t> &amp; Ripley, 2002).</a:t>
            </a:r>
          </a:p>
        </p:txBody>
      </p:sp>
      <p:sp>
        <p:nvSpPr>
          <p:cNvPr id="3" name="Title 2"/>
          <p:cNvSpPr>
            <a:spLocks noGrp="1"/>
          </p:cNvSpPr>
          <p:nvPr>
            <p:ph type="title"/>
          </p:nvPr>
        </p:nvSpPr>
        <p:spPr>
          <a:xfrm>
            <a:off x="457200" y="0"/>
            <a:ext cx="11338560" cy="996696"/>
          </a:xfrm>
        </p:spPr>
        <p:txBody>
          <a:bodyPr>
            <a:normAutofit/>
          </a:bodyPr>
          <a:lstStyle/>
          <a:p>
            <a:r>
              <a:rPr lang="en-US" b="1" i="1" dirty="0"/>
              <a:t>Neural Network</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25</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765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TIMSS defines four levels of student achievement, referred to as international benchmarks: </a:t>
            </a:r>
            <a:r>
              <a:rPr lang="en-US" b="1" i="1" dirty="0"/>
              <a:t>Advanced</a:t>
            </a:r>
            <a:r>
              <a:rPr lang="en-US" dirty="0"/>
              <a:t>, </a:t>
            </a:r>
            <a:r>
              <a:rPr lang="en-US" b="1" i="1" dirty="0"/>
              <a:t>High</a:t>
            </a:r>
            <a:r>
              <a:rPr lang="en-US" dirty="0"/>
              <a:t>, </a:t>
            </a:r>
            <a:r>
              <a:rPr lang="en-US" b="1" i="1" dirty="0"/>
              <a:t>Intermediate</a:t>
            </a:r>
            <a:r>
              <a:rPr lang="en-US" dirty="0"/>
              <a:t>, and </a:t>
            </a:r>
            <a:r>
              <a:rPr lang="en-US" b="1" i="1" dirty="0"/>
              <a:t>Low</a:t>
            </a:r>
            <a:r>
              <a:rPr lang="en-US" dirty="0"/>
              <a:t>. These international benchmarks provide a way to understand how students’ proficiency in mathematics varies at different points on the TIMSS scale. </a:t>
            </a:r>
          </a:p>
          <a:p>
            <a:r>
              <a:rPr lang="en-US" dirty="0"/>
              <a:t>Grade 8 students who perform below 400 are considered below the low international mathematics benchmark. Grade 8 students who perform at or above 400 but below 475 are considered to be at the low international mathematics benchmark </a:t>
            </a:r>
            <a:r>
              <a:rPr lang="en-US" sz="1800" dirty="0">
                <a:solidFill>
                  <a:schemeClr val="bg1">
                    <a:lumMod val="50000"/>
                  </a:schemeClr>
                </a:solidFill>
              </a:rPr>
              <a:t>(Mullis, Martin, Foy, &amp; Hooper, 2016)</a:t>
            </a:r>
          </a:p>
        </p:txBody>
      </p:sp>
      <p:sp>
        <p:nvSpPr>
          <p:cNvPr id="3" name="Title 2"/>
          <p:cNvSpPr>
            <a:spLocks noGrp="1"/>
          </p:cNvSpPr>
          <p:nvPr>
            <p:ph type="title"/>
          </p:nvPr>
        </p:nvSpPr>
        <p:spPr>
          <a:xfrm>
            <a:off x="457200" y="0"/>
            <a:ext cx="11338560" cy="996696"/>
          </a:xfrm>
        </p:spPr>
        <p:txBody>
          <a:bodyPr>
            <a:normAutofit/>
          </a:bodyPr>
          <a:lstStyle/>
          <a:p>
            <a:r>
              <a:rPr lang="en-US" b="1" dirty="0"/>
              <a:t>TIMSS International Benchmarks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26</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5190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505326"/>
            <a:ext cx="11338560" cy="5907505"/>
          </a:xfrm>
        </p:spPr>
        <p:txBody>
          <a:bodyPr numCol="2" spcCol="182880">
            <a:normAutofit/>
          </a:bodyPr>
          <a:lstStyle/>
          <a:p>
            <a:pPr marL="0" indent="0">
              <a:lnSpc>
                <a:spcPct val="100000"/>
              </a:lnSpc>
              <a:buNone/>
            </a:pPr>
            <a:r>
              <a:rPr lang="en-US" sz="1350" dirty="0"/>
              <a:t>The data cleaning process involved the following steps:</a:t>
            </a:r>
          </a:p>
          <a:p>
            <a:pPr>
              <a:lnSpc>
                <a:spcPct val="100000"/>
              </a:lnSpc>
              <a:buFont typeface="+mj-lt"/>
              <a:buAutoNum type="arabicPeriod"/>
            </a:pPr>
            <a:r>
              <a:rPr lang="en-US" sz="1350" dirty="0"/>
              <a:t>Create the binary outcome variable, [</a:t>
            </a:r>
            <a:r>
              <a:rPr lang="en-US" sz="1350" dirty="0" err="1"/>
              <a:t>low_mathematics</a:t>
            </a:r>
            <a:r>
              <a:rPr lang="en-US" sz="1350" dirty="0"/>
              <a:t>], which equals 1 if the student is considered low performing in mathematics (and 0 otherwise), defined as having the average of all 5 plausible values for mathematics below the intermediate international benchmark (475).</a:t>
            </a:r>
          </a:p>
          <a:p>
            <a:pPr>
              <a:lnSpc>
                <a:spcPct val="100000"/>
              </a:lnSpc>
              <a:buFont typeface="+mj-lt"/>
              <a:buAutoNum type="arabicPeriod"/>
            </a:pPr>
            <a:r>
              <a:rPr lang="en-US" sz="1350" dirty="0"/>
              <a:t>Remove ID-related variables (e.g., [</a:t>
            </a:r>
            <a:r>
              <a:rPr lang="en-US" sz="1350" dirty="0" err="1"/>
              <a:t>idstud</a:t>
            </a:r>
            <a:r>
              <a:rPr lang="en-US" sz="1350" dirty="0"/>
              <a:t>] – student ID), file maintenances variables (e.g., [</a:t>
            </a:r>
            <a:r>
              <a:rPr lang="en-US" sz="1350" dirty="0" err="1"/>
              <a:t>itdate</a:t>
            </a:r>
            <a:r>
              <a:rPr lang="en-US" sz="1350" dirty="0"/>
              <a:t>] – date of testing), weights (e.g., [</a:t>
            </a:r>
            <a:r>
              <a:rPr lang="en-US" sz="1350" dirty="0" err="1"/>
              <a:t>totwgt</a:t>
            </a:r>
            <a:r>
              <a:rPr lang="en-US" sz="1350" dirty="0"/>
              <a:t>] – total student weight), plausible values (e.g., [bsmmat01] – the first plausible value of mathematics), and string variables (e.g. [bsxg03bt] – the U.S.-specific variable about language spoken at home, which is in strings)</a:t>
            </a:r>
          </a:p>
          <a:p>
            <a:pPr>
              <a:lnSpc>
                <a:spcPct val="100000"/>
              </a:lnSpc>
              <a:buFont typeface="+mj-lt"/>
              <a:buAutoNum type="arabicPeriod"/>
            </a:pPr>
            <a:r>
              <a:rPr lang="en-US" sz="1350" dirty="0"/>
              <a:t>For a few U.S.-specific variables, remove the international version of such variables because the U.S. versions provide more granular information. For example, for the background question, “how far in education do you expect to go,” the U.S. version ([bsng08]) distinguishes between “finish master’s degree” and “finish doctorate degree,” while the international version ([bsbg08]) only has “finish postgraduate degree.”</a:t>
            </a:r>
          </a:p>
          <a:p>
            <a:pPr lvl="0">
              <a:lnSpc>
                <a:spcPct val="100000"/>
              </a:lnSpc>
              <a:buFont typeface="+mj-lt"/>
              <a:buAutoNum type="arabicPeriod"/>
            </a:pPr>
            <a:r>
              <a:rPr lang="en-US" sz="1350" dirty="0"/>
              <a:t>For all derived scale variables (e.g., [</a:t>
            </a:r>
            <a:r>
              <a:rPr lang="en-US" sz="1350" dirty="0" err="1"/>
              <a:t>bsbgscm</a:t>
            </a:r>
            <a:r>
              <a:rPr lang="en-US" sz="1350" dirty="0"/>
              <a:t>] – “Student Confident in Mathematics/SCL”), remove their index versions (e.g., [</a:t>
            </a:r>
            <a:r>
              <a:rPr lang="en-US" sz="1350" dirty="0" err="1"/>
              <a:t>bsdgscm</a:t>
            </a:r>
            <a:r>
              <a:rPr lang="en-US" sz="1350" dirty="0"/>
              <a:t>] – “Student Confident in Mathematics/IDX”), and remove the questionnaire-level variables that these scale variables are derived from (e.g., from [bsbm19a] -  “I usually do well in mathematics” to [bsbm19i] – “mathematics makes me confused”)</a:t>
            </a:r>
          </a:p>
          <a:p>
            <a:pPr>
              <a:lnSpc>
                <a:spcPct val="100000"/>
              </a:lnSpc>
              <a:buFont typeface="+mj-lt"/>
              <a:buAutoNum type="arabicPeriod"/>
            </a:pPr>
            <a:r>
              <a:rPr lang="en-US" sz="1350" dirty="0"/>
              <a:t>Remove variables that have more than 15% missing. (Variable levels such as “Not administered” and “Omitted or invalid” are counted as missing.) The threshold of 15% is chosen to maintain at least half of the original samples after list-wise deletion, which is considered the safest method of handling missing data (Allison, 2001). Increasing the threshold will lead to a smaller sample size after list-wise deletion, while decreasing it will lead to a smaller number of predictors.(In robustness tests where 10% and 20% were used as thresholds, respectively, the findings are consistent with what is documented in the Results and Discussion section.)</a:t>
            </a:r>
          </a:p>
          <a:p>
            <a:pPr lvl="0">
              <a:lnSpc>
                <a:spcPct val="100000"/>
              </a:lnSpc>
              <a:buFont typeface="+mj-lt"/>
              <a:buAutoNum type="arabicPeriod"/>
            </a:pPr>
            <a:r>
              <a:rPr lang="en-US" sz="1350" dirty="0"/>
              <a:t>Dummy-code all binary variables. Convert Liker scale variables (e.g., [bsbg08]) to continuous. For non-ordinal variables (e.g., [msrace2] – race/ethnicity), dummy code each variable level and remove the last level (e.g., the newly coded [msrace2_other]). </a:t>
            </a:r>
          </a:p>
          <a:p>
            <a:pPr lvl="0">
              <a:lnSpc>
                <a:spcPct val="100000"/>
              </a:lnSpc>
              <a:buFont typeface="+mj-lt"/>
              <a:buAutoNum type="arabicPeriod"/>
            </a:pPr>
            <a:r>
              <a:rPr lang="en-US" sz="1350" dirty="0"/>
              <a:t>Construct a correlation matrix among all remaining variables to identify variable pairs that are highly correlated (&gt; 0.95) with each other and remove the variable with the largest mean absolution correlation (e.g., [bcbg07b] “total instructional time/minutes” is highly correlated with [bcdg07hy] – “total instructional hours per year,” and the latter is removed).</a:t>
            </a:r>
          </a:p>
          <a:p>
            <a:pPr lvl="0">
              <a:lnSpc>
                <a:spcPct val="100000"/>
              </a:lnSpc>
              <a:buFont typeface="+mj-lt"/>
              <a:buAutoNum type="arabicPeriod"/>
            </a:pPr>
            <a:r>
              <a:rPr lang="en-US" sz="1350" dirty="0"/>
              <a:t>Standardize all variables so that they are on the same scale with a mean of 0 and standard deviation of 1 (Lantz, 2013).</a:t>
            </a:r>
          </a:p>
          <a:p>
            <a:pPr marL="0" indent="0">
              <a:lnSpc>
                <a:spcPct val="100000"/>
              </a:lnSpc>
              <a:buNone/>
            </a:pPr>
            <a:r>
              <a:rPr lang="en-US" sz="1350" dirty="0"/>
              <a:t>This data cleaning process resulted in 5,516 grade 8 students (54% of the original sample) with 143 student and school variables. </a:t>
            </a:r>
          </a:p>
          <a:p>
            <a:pPr marL="0" indent="0">
              <a:lnSpc>
                <a:spcPct val="100000"/>
              </a:lnSpc>
              <a:buNone/>
            </a:pPr>
            <a:endParaRPr lang="en-US" sz="1350" dirty="0"/>
          </a:p>
        </p:txBody>
      </p:sp>
      <p:sp>
        <p:nvSpPr>
          <p:cNvPr id="3" name="Title 2"/>
          <p:cNvSpPr>
            <a:spLocks noGrp="1"/>
          </p:cNvSpPr>
          <p:nvPr>
            <p:ph type="title"/>
          </p:nvPr>
        </p:nvSpPr>
        <p:spPr>
          <a:xfrm>
            <a:off x="457200" y="0"/>
            <a:ext cx="11338560" cy="505326"/>
          </a:xfrm>
        </p:spPr>
        <p:txBody>
          <a:bodyPr>
            <a:normAutofit fontScale="90000"/>
          </a:bodyPr>
          <a:lstStyle/>
          <a:p>
            <a:r>
              <a:rPr lang="en-US" b="1" dirty="0"/>
              <a:t>Appendix A – Technical Details in Data Preprocessing</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27</a:t>
            </a:fld>
            <a:endParaRPr lang="en-US" dirty="0"/>
          </a:p>
        </p:txBody>
      </p:sp>
    </p:spTree>
    <p:extLst>
      <p:ext uri="{BB962C8B-B14F-4D97-AF65-F5344CB8AC3E}">
        <p14:creationId xmlns:p14="http://schemas.microsoft.com/office/powerpoint/2010/main" val="158663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DBA6D-44F2-47EB-B61A-A3CD7AC235F2}"/>
              </a:ext>
            </a:extLst>
          </p:cNvPr>
          <p:cNvSpPr>
            <a:spLocks noGrp="1"/>
          </p:cNvSpPr>
          <p:nvPr>
            <p:ph type="title"/>
          </p:nvPr>
        </p:nvSpPr>
        <p:spPr>
          <a:xfrm>
            <a:off x="457200" y="0"/>
            <a:ext cx="11338560" cy="556715"/>
          </a:xfrm>
        </p:spPr>
        <p:txBody>
          <a:bodyPr>
            <a:normAutofit/>
          </a:bodyPr>
          <a:lstStyle/>
          <a:p>
            <a:r>
              <a:rPr lang="en-US" b="1" dirty="0"/>
              <a:t>Appendix B – Variables used in machine learning models</a:t>
            </a:r>
            <a:endParaRPr lang="en-US" dirty="0"/>
          </a:p>
        </p:txBody>
      </p:sp>
      <p:sp>
        <p:nvSpPr>
          <p:cNvPr id="4" name="Slide Number Placeholder 3">
            <a:extLst>
              <a:ext uri="{FF2B5EF4-FFF2-40B4-BE49-F238E27FC236}">
                <a16:creationId xmlns:a16="http://schemas.microsoft.com/office/drawing/2014/main" id="{EF70EBC4-AE7D-4E35-85A9-3AE30C65FC48}"/>
              </a:ext>
            </a:extLst>
          </p:cNvPr>
          <p:cNvSpPr>
            <a:spLocks noGrp="1"/>
          </p:cNvSpPr>
          <p:nvPr>
            <p:ph type="sldNum" sz="quarter" idx="14"/>
          </p:nvPr>
        </p:nvSpPr>
        <p:spPr/>
        <p:txBody>
          <a:bodyPr/>
          <a:lstStyle/>
          <a:p>
            <a:fld id="{99A20822-4A49-4D36-86E3-300BA48D3F00}" type="slidenum">
              <a:rPr lang="en-US" smtClean="0"/>
              <a:pPr/>
              <a:t>28</a:t>
            </a:fld>
            <a:endParaRPr lang="en-US" dirty="0"/>
          </a:p>
        </p:txBody>
      </p:sp>
      <p:graphicFrame>
        <p:nvGraphicFramePr>
          <p:cNvPr id="9" name="Content Placeholder 8">
            <a:extLst>
              <a:ext uri="{FF2B5EF4-FFF2-40B4-BE49-F238E27FC236}">
                <a16:creationId xmlns:a16="http://schemas.microsoft.com/office/drawing/2014/main" id="{DC76B3A0-57C5-476C-BBFA-A91AEE16E8B8}"/>
              </a:ext>
            </a:extLst>
          </p:cNvPr>
          <p:cNvGraphicFramePr>
            <a:graphicFrameLocks noGrp="1"/>
          </p:cNvGraphicFramePr>
          <p:nvPr>
            <p:ph sz="quarter" idx="15"/>
            <p:extLst>
              <p:ext uri="{D42A27DB-BD31-4B8C-83A1-F6EECF244321}">
                <p14:modId xmlns:p14="http://schemas.microsoft.com/office/powerpoint/2010/main" val="2582356886"/>
              </p:ext>
            </p:extLst>
          </p:nvPr>
        </p:nvGraphicFramePr>
        <p:xfrm>
          <a:off x="457200" y="564205"/>
          <a:ext cx="3754877" cy="5856225"/>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94177">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344421">
                <a:tc>
                  <a:txBody>
                    <a:bodyPr/>
                    <a:lstStyle/>
                    <a:p>
                      <a:pPr algn="r" fontAlgn="ctr"/>
                      <a:r>
                        <a:rPr lang="en-US" sz="1100" u="none" strike="noStrike">
                          <a:solidFill>
                            <a:schemeClr val="tx2"/>
                          </a:solidFill>
                          <a:effectLst/>
                          <a:latin typeface="+mn-lt"/>
                        </a:rPr>
                        <a:t>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low_mathematics</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outcome variable: low-mathematics-achiever</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5244355"/>
                  </a:ext>
                </a:extLst>
              </a:tr>
              <a:tr h="213227">
                <a:tc>
                  <a:txBody>
                    <a:bodyPr/>
                    <a:lstStyle/>
                    <a:p>
                      <a:pPr algn="r" fontAlgn="ctr"/>
                      <a:r>
                        <a:rPr lang="en-US" sz="1100" u="none" strike="noStrike">
                          <a:solidFill>
                            <a:schemeClr val="tx2"/>
                          </a:solidFill>
                          <a:effectLst/>
                          <a:latin typeface="+mn-lt"/>
                        </a:rPr>
                        <a:t>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bnrgcal1</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calculator survey\use of calculator</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284543240"/>
                  </a:ext>
                </a:extLst>
              </a:tr>
              <a:tr h="213227">
                <a:tc>
                  <a:txBody>
                    <a:bodyPr/>
                    <a:lstStyle/>
                    <a:p>
                      <a:pPr algn="r" fontAlgn="ctr"/>
                      <a:r>
                        <a:rPr lang="en-US" sz="1100" u="none" strike="noStrike">
                          <a:solidFill>
                            <a:schemeClr val="tx2"/>
                          </a:solidFill>
                          <a:effectLst/>
                          <a:latin typeface="+mn-lt"/>
                        </a:rPr>
                        <a:t>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possess\computer tablet own</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28638946"/>
                  </a:ext>
                </a:extLst>
              </a:tr>
              <a:tr h="213227">
                <a:tc>
                  <a:txBody>
                    <a:bodyPr/>
                    <a:lstStyle/>
                    <a:p>
                      <a:pPr algn="r" fontAlgn="ctr"/>
                      <a:r>
                        <a:rPr lang="en-US" sz="1100" u="none" strike="noStrike">
                          <a:solidFill>
                            <a:schemeClr val="tx2"/>
                          </a:solidFill>
                          <a:effectLst/>
                          <a:latin typeface="+mn-lt"/>
                        </a:rPr>
                        <a:t>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possess\computer tablet shared</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1141923608"/>
                  </a:ext>
                </a:extLst>
              </a:tr>
              <a:tr h="213227">
                <a:tc>
                  <a:txBody>
                    <a:bodyPr/>
                    <a:lstStyle/>
                    <a:p>
                      <a:pPr algn="r" fontAlgn="ctr"/>
                      <a:r>
                        <a:rPr lang="en-US" sz="1100" u="none" strike="noStrike">
                          <a:solidFill>
                            <a:schemeClr val="tx2"/>
                          </a:solidFill>
                          <a:effectLst/>
                          <a:latin typeface="+mn-lt"/>
                        </a:rPr>
                        <a:t>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bsbg06c</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possess\study desk</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4246053256"/>
                  </a:ext>
                </a:extLst>
              </a:tr>
              <a:tr h="213227">
                <a:tc>
                  <a:txBody>
                    <a:bodyPr/>
                    <a:lstStyle/>
                    <a:p>
                      <a:pPr algn="r" fontAlgn="ctr"/>
                      <a:r>
                        <a:rPr lang="en-US" sz="1100" u="none" strike="noStrike">
                          <a:solidFill>
                            <a:schemeClr val="tx2"/>
                          </a:solidFill>
                          <a:effectLst/>
                          <a:latin typeface="+mn-lt"/>
                        </a:rPr>
                        <a:t>6</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bsbg06d</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possess\own room</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165925308"/>
                  </a:ext>
                </a:extLst>
              </a:tr>
              <a:tr h="213227">
                <a:tc>
                  <a:txBody>
                    <a:bodyPr/>
                    <a:lstStyle/>
                    <a:p>
                      <a:pPr algn="r" fontAlgn="ctr"/>
                      <a:r>
                        <a:rPr lang="en-US" sz="1100" u="none" strike="noStrike">
                          <a:solidFill>
                            <a:schemeClr val="tx2"/>
                          </a:solidFill>
                          <a:effectLst/>
                          <a:latin typeface="+mn-lt"/>
                        </a:rPr>
                        <a:t>7</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bsbg06e</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possess\internet connection</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070791255"/>
                  </a:ext>
                </a:extLst>
              </a:tr>
              <a:tr h="213227">
                <a:tc>
                  <a:txBody>
                    <a:bodyPr/>
                    <a:lstStyle/>
                    <a:p>
                      <a:pPr algn="r" fontAlgn="ctr"/>
                      <a:r>
                        <a:rPr lang="en-US" sz="1100" u="none" strike="noStrike">
                          <a:solidFill>
                            <a:schemeClr val="tx2"/>
                          </a:solidFill>
                          <a:effectLst/>
                          <a:latin typeface="+mn-lt"/>
                        </a:rPr>
                        <a:t>8</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bsbg06f</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possess\own mobile phone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48677139"/>
                  </a:ext>
                </a:extLst>
              </a:tr>
              <a:tr h="213227">
                <a:tc>
                  <a:txBody>
                    <a:bodyPr/>
                    <a:lstStyle/>
                    <a:p>
                      <a:pPr algn="r" fontAlgn="ctr"/>
                      <a:r>
                        <a:rPr lang="en-US" sz="1100" u="none" strike="noStrike">
                          <a:solidFill>
                            <a:schemeClr val="tx2"/>
                          </a:solidFill>
                          <a:effectLst/>
                          <a:latin typeface="+mn-lt"/>
                        </a:rPr>
                        <a:t>9</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bsbg06g</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possess\gaming system</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676444175"/>
                  </a:ext>
                </a:extLst>
              </a:tr>
              <a:tr h="213227">
                <a:tc>
                  <a:txBody>
                    <a:bodyPr/>
                    <a:lstStyle/>
                    <a:p>
                      <a:pPr algn="r" fontAlgn="ctr"/>
                      <a:r>
                        <a:rPr lang="en-US" sz="1100" u="none" strike="noStrike">
                          <a:solidFill>
                            <a:schemeClr val="tx2"/>
                          </a:solidFill>
                          <a:effectLst/>
                          <a:latin typeface="+mn-lt"/>
                        </a:rPr>
                        <a:t>10</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bsbg06h</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possess\&lt;country specific&gt;</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719100673"/>
                  </a:ext>
                </a:extLst>
              </a:tr>
              <a:tr h="213227">
                <a:tc>
                  <a:txBody>
                    <a:bodyPr/>
                    <a:lstStyle/>
                    <a:p>
                      <a:pPr algn="r" fontAlgn="ctr"/>
                      <a:r>
                        <a:rPr lang="en-US" sz="1100" u="none" strike="noStrike">
                          <a:solidFill>
                            <a:schemeClr val="tx2"/>
                          </a:solidFill>
                          <a:effectLst/>
                          <a:latin typeface="+mn-lt"/>
                        </a:rPr>
                        <a:t>11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bsbg10a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gen\born in &lt;country&gt;</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3276254314"/>
                  </a:ext>
                </a:extLst>
              </a:tr>
              <a:tr h="213227">
                <a:tc>
                  <a:txBody>
                    <a:bodyPr/>
                    <a:lstStyle/>
                    <a:p>
                      <a:pPr algn="r" fontAlgn="ctr"/>
                      <a:r>
                        <a:rPr lang="en-US" sz="1100" u="none" strike="noStrike">
                          <a:solidFill>
                            <a:schemeClr val="tx2"/>
                          </a:solidFill>
                          <a:effectLst/>
                          <a:latin typeface="+mn-lt"/>
                        </a:rPr>
                        <a:t>12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use\access textbooks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420768642"/>
                  </a:ext>
                </a:extLst>
              </a:tr>
              <a:tr h="213227">
                <a:tc>
                  <a:txBody>
                    <a:bodyPr/>
                    <a:lstStyle/>
                    <a:p>
                      <a:pPr algn="r" fontAlgn="ctr"/>
                      <a:r>
                        <a:rPr lang="en-US" sz="1100" u="none" strike="noStrike">
                          <a:solidFill>
                            <a:schemeClr val="tx2"/>
                          </a:solidFill>
                          <a:effectLst/>
                          <a:latin typeface="+mn-lt"/>
                        </a:rPr>
                        <a:t>13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use\access assignments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506656543"/>
                  </a:ext>
                </a:extLst>
              </a:tr>
              <a:tr h="213227">
                <a:tc>
                  <a:txBody>
                    <a:bodyPr/>
                    <a:lstStyle/>
                    <a:p>
                      <a:pPr algn="r" fontAlgn="ctr"/>
                      <a:r>
                        <a:rPr lang="en-US" sz="1100" u="none" strike="noStrike">
                          <a:solidFill>
                            <a:schemeClr val="tx2"/>
                          </a:solidFill>
                          <a:effectLst/>
                          <a:latin typeface="+mn-lt"/>
                        </a:rPr>
                        <a:t>14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bsbg14c</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use\collaborate with classmates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902393663"/>
                  </a:ext>
                </a:extLst>
              </a:tr>
              <a:tr h="213227">
                <a:tc>
                  <a:txBody>
                    <a:bodyPr/>
                    <a:lstStyle/>
                    <a:p>
                      <a:pPr algn="r" fontAlgn="ctr"/>
                      <a:r>
                        <a:rPr lang="en-US" sz="1100" u="none" strike="noStrike">
                          <a:solidFill>
                            <a:schemeClr val="tx2"/>
                          </a:solidFill>
                          <a:effectLst/>
                          <a:latin typeface="+mn-lt"/>
                        </a:rPr>
                        <a:t>15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bsbg14d</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use\communicate with teacher</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835754682"/>
                  </a:ext>
                </a:extLst>
              </a:tr>
              <a:tr h="213227">
                <a:tc>
                  <a:txBody>
                    <a:bodyPr/>
                    <a:lstStyle/>
                    <a:p>
                      <a:pPr algn="r" fontAlgn="ctr"/>
                      <a:r>
                        <a:rPr lang="en-US" sz="1100" u="none" strike="noStrike">
                          <a:solidFill>
                            <a:schemeClr val="tx2"/>
                          </a:solidFill>
                          <a:effectLst/>
                          <a:latin typeface="+mn-lt"/>
                        </a:rPr>
                        <a:t>16</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bsbg14e</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use\find info to aid in 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063459933"/>
                  </a:ext>
                </a:extLst>
              </a:tr>
              <a:tr h="213227">
                <a:tc>
                  <a:txBody>
                    <a:bodyPr/>
                    <a:lstStyle/>
                    <a:p>
                      <a:pPr algn="r" fontAlgn="ctr"/>
                      <a:r>
                        <a:rPr lang="en-US" sz="1100" u="none" strike="noStrike">
                          <a:solidFill>
                            <a:schemeClr val="tx2"/>
                          </a:solidFill>
                          <a:effectLst/>
                          <a:latin typeface="+mn-lt"/>
                        </a:rPr>
                        <a:t>17</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bsbg14f</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use\find info to aid in science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815620619"/>
                  </a:ext>
                </a:extLst>
              </a:tr>
              <a:tr h="213227">
                <a:tc>
                  <a:txBody>
                    <a:bodyPr/>
                    <a:lstStyle/>
                    <a:p>
                      <a:pPr algn="r" fontAlgn="ctr"/>
                      <a:r>
                        <a:rPr lang="en-US" sz="1100" u="none" strike="noStrike">
                          <a:solidFill>
                            <a:schemeClr val="tx2"/>
                          </a:solidFill>
                          <a:effectLst/>
                          <a:latin typeface="+mn-lt"/>
                        </a:rPr>
                        <a:t>18</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bcbg08a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gen\have place for schoolwork</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538273784"/>
                  </a:ext>
                </a:extLst>
              </a:tr>
              <a:tr h="213227">
                <a:tc>
                  <a:txBody>
                    <a:bodyPr/>
                    <a:lstStyle/>
                    <a:p>
                      <a:pPr algn="r" fontAlgn="ctr"/>
                      <a:r>
                        <a:rPr lang="en-US" sz="1100" u="none" strike="noStrike">
                          <a:solidFill>
                            <a:schemeClr val="tx2"/>
                          </a:solidFill>
                          <a:effectLst/>
                          <a:latin typeface="+mn-lt"/>
                        </a:rPr>
                        <a:t>19</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bcbg09a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gen\student achievement used to assign\math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330253440"/>
                  </a:ext>
                </a:extLst>
              </a:tr>
              <a:tr h="213227">
                <a:tc>
                  <a:txBody>
                    <a:bodyPr/>
                    <a:lstStyle/>
                    <a:p>
                      <a:pPr algn="r" fontAlgn="ctr"/>
                      <a:r>
                        <a:rPr lang="en-US" sz="1100" u="none" strike="noStrike">
                          <a:solidFill>
                            <a:schemeClr val="tx2"/>
                          </a:solidFill>
                          <a:effectLst/>
                          <a:latin typeface="+mn-lt"/>
                        </a:rPr>
                        <a:t>20</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bcbg09b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gen\student achievement used to assign\science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168484030"/>
                  </a:ext>
                </a:extLst>
              </a:tr>
              <a:tr h="213227">
                <a:tc>
                  <a:txBody>
                    <a:bodyPr/>
                    <a:lstStyle/>
                    <a:p>
                      <a:pPr algn="r" fontAlgn="ctr"/>
                      <a:r>
                        <a:rPr lang="en-US" sz="1100" u="none" strike="noStrike">
                          <a:solidFill>
                            <a:schemeClr val="tx2"/>
                          </a:solidFill>
                          <a:effectLst/>
                          <a:latin typeface="+mn-lt"/>
                        </a:rPr>
                        <a:t>21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bcbg11a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gen\existing science laboratory</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73093712"/>
                  </a:ext>
                </a:extLst>
              </a:tr>
              <a:tr h="213227">
                <a:tc>
                  <a:txBody>
                    <a:bodyPr/>
                    <a:lstStyle/>
                    <a:p>
                      <a:pPr algn="r" fontAlgn="ctr"/>
                      <a:r>
                        <a:rPr lang="en-US" sz="1100" u="none" strike="noStrike">
                          <a:solidFill>
                            <a:schemeClr val="tx2"/>
                          </a:solidFill>
                          <a:effectLst/>
                          <a:latin typeface="+mn-lt"/>
                        </a:rPr>
                        <a:t>22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bcbg11b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gen\existing assistance during exp</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933714235"/>
                  </a:ext>
                </a:extLst>
              </a:tr>
              <a:tr h="213227">
                <a:tc>
                  <a:txBody>
                    <a:bodyPr/>
                    <a:lstStyle/>
                    <a:p>
                      <a:pPr algn="r" fontAlgn="ctr"/>
                      <a:r>
                        <a:rPr lang="en-US" sz="1100" u="none" strike="noStrike">
                          <a:solidFill>
                            <a:schemeClr val="tx2"/>
                          </a:solidFill>
                          <a:effectLst/>
                          <a:latin typeface="+mn-lt"/>
                        </a:rPr>
                        <a:t>23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bcbg12</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gen\have school library</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395422801"/>
                  </a:ext>
                </a:extLst>
              </a:tr>
              <a:tr h="213227">
                <a:tc>
                  <a:txBody>
                    <a:bodyPr/>
                    <a:lstStyle/>
                    <a:p>
                      <a:pPr algn="r" fontAlgn="ctr"/>
                      <a:r>
                        <a:rPr lang="en-US" sz="1100" u="none" strike="noStrike">
                          <a:solidFill>
                            <a:schemeClr val="tx2"/>
                          </a:solidFill>
                          <a:effectLst/>
                          <a:latin typeface="+mn-lt"/>
                        </a:rPr>
                        <a:t>24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bcbg17a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gen\use incentives\math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985302011"/>
                  </a:ext>
                </a:extLst>
              </a:tr>
              <a:tr h="213227">
                <a:tc>
                  <a:txBody>
                    <a:bodyPr/>
                    <a:lstStyle/>
                    <a:p>
                      <a:pPr algn="r" fontAlgn="ctr"/>
                      <a:r>
                        <a:rPr lang="en-US" sz="1100" u="none" strike="noStrike">
                          <a:solidFill>
                            <a:schemeClr val="tx2"/>
                          </a:solidFill>
                          <a:effectLst/>
                          <a:latin typeface="+mn-lt"/>
                        </a:rPr>
                        <a:t>25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bcbg17b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gen\use incentives\science</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2088730687"/>
                  </a:ext>
                </a:extLst>
              </a:tr>
            </a:tbl>
          </a:graphicData>
        </a:graphic>
      </p:graphicFrame>
      <p:graphicFrame>
        <p:nvGraphicFramePr>
          <p:cNvPr id="14" name="Content Placeholder 8">
            <a:extLst>
              <a:ext uri="{FF2B5EF4-FFF2-40B4-BE49-F238E27FC236}">
                <a16:creationId xmlns:a16="http://schemas.microsoft.com/office/drawing/2014/main" id="{708CDE20-FB4D-4AC0-A850-C35A657EE278}"/>
              </a:ext>
            </a:extLst>
          </p:cNvPr>
          <p:cNvGraphicFramePr>
            <a:graphicFrameLocks/>
          </p:cNvGraphicFramePr>
          <p:nvPr>
            <p:extLst>
              <p:ext uri="{D42A27DB-BD31-4B8C-83A1-F6EECF244321}">
                <p14:modId xmlns:p14="http://schemas.microsoft.com/office/powerpoint/2010/main" val="762390220"/>
              </p:ext>
            </p:extLst>
          </p:nvPr>
        </p:nvGraphicFramePr>
        <p:xfrm>
          <a:off x="4309258" y="564205"/>
          <a:ext cx="3754877" cy="5856412"/>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68246">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70530">
                <a:tc>
                  <a:txBody>
                    <a:bodyPr/>
                    <a:lstStyle/>
                    <a:p>
                      <a:pPr algn="r" fontAlgn="ctr"/>
                      <a:r>
                        <a:rPr lang="en-US" sz="1100" b="0" i="0" u="none" strike="noStrike">
                          <a:solidFill>
                            <a:schemeClr val="tx2"/>
                          </a:solidFill>
                          <a:effectLst/>
                          <a:latin typeface="+mn-lt"/>
                        </a:rPr>
                        <a:t>26</a:t>
                      </a:r>
                    </a:p>
                  </a:txBody>
                  <a:tcPr marL="9525" marR="9525" marT="9525" marB="0" anchor="ctr"/>
                </a:tc>
                <a:tc>
                  <a:txBody>
                    <a:bodyPr/>
                    <a:lstStyle/>
                    <a:p>
                      <a:pPr algn="l" fontAlgn="ctr"/>
                      <a:r>
                        <a:rPr lang="en-US" sz="1100" b="0" i="0" u="none" strike="noStrike">
                          <a:solidFill>
                            <a:schemeClr val="tx2"/>
                          </a:solidFill>
                          <a:effectLst/>
                          <a:latin typeface="+mn-lt"/>
                        </a:rPr>
                        <a:t>bcbg17c</a:t>
                      </a:r>
                    </a:p>
                  </a:txBody>
                  <a:tcPr marL="9525" marR="9525" marT="9525" marB="0" anchor="ctr"/>
                </a:tc>
                <a:tc>
                  <a:txBody>
                    <a:bodyPr/>
                    <a:lstStyle/>
                    <a:p>
                      <a:pPr algn="l" fontAlgn="b"/>
                      <a:r>
                        <a:rPr lang="en-US" sz="1100" b="0" i="0" u="none" strike="noStrike">
                          <a:solidFill>
                            <a:schemeClr val="tx2"/>
                          </a:solidFill>
                          <a:effectLst/>
                          <a:latin typeface="+mn-lt"/>
                        </a:rPr>
                        <a:t>gen\use incentives\other</a:t>
                      </a:r>
                    </a:p>
                  </a:txBody>
                  <a:tcPr marL="9525" marR="9525" marT="9525" marB="0" anchor="b"/>
                </a:tc>
                <a:extLst>
                  <a:ext uri="{0D108BD9-81ED-4DB2-BD59-A6C34878D82A}">
                    <a16:rowId xmlns:a16="http://schemas.microsoft.com/office/drawing/2014/main" val="15244355"/>
                  </a:ext>
                </a:extLst>
              </a:tr>
              <a:tr h="199201">
                <a:tc>
                  <a:txBody>
                    <a:bodyPr/>
                    <a:lstStyle/>
                    <a:p>
                      <a:pPr algn="r" fontAlgn="ctr"/>
                      <a:r>
                        <a:rPr lang="en-US" sz="1100" b="0" i="0" u="none" strike="noStrike">
                          <a:solidFill>
                            <a:schemeClr val="tx2"/>
                          </a:solidFill>
                          <a:effectLst/>
                          <a:latin typeface="+mn-lt"/>
                        </a:rPr>
                        <a:t>27</a:t>
                      </a:r>
                    </a:p>
                  </a:txBody>
                  <a:tcPr marL="9525" marR="9525" marT="9525" marB="0" anchor="ctr"/>
                </a:tc>
                <a:tc>
                  <a:txBody>
                    <a:bodyPr/>
                    <a:lstStyle/>
                    <a:p>
                      <a:pPr algn="l" fontAlgn="ctr"/>
                      <a:r>
                        <a:rPr lang="en-US" sz="1100" b="0" i="0" u="none" strike="noStrike">
                          <a:solidFill>
                            <a:schemeClr val="tx2"/>
                          </a:solidFill>
                          <a:effectLst/>
                          <a:latin typeface="+mn-lt"/>
                        </a:rPr>
                        <a:t>bcbg22a</a:t>
                      </a:r>
                    </a:p>
                  </a:txBody>
                  <a:tcPr marL="9525" marR="9525" marT="9525" marB="0" anchor="ctr"/>
                </a:tc>
                <a:tc>
                  <a:txBody>
                    <a:bodyPr/>
                    <a:lstStyle/>
                    <a:p>
                      <a:pPr algn="l" fontAlgn="b"/>
                      <a:r>
                        <a:rPr lang="en-US" sz="1100" b="0" i="0" u="none" strike="noStrike">
                          <a:solidFill>
                            <a:schemeClr val="tx2"/>
                          </a:solidFill>
                          <a:effectLst/>
                          <a:latin typeface="+mn-lt"/>
                        </a:rPr>
                        <a:t>gen\degrees in education leadership\isced 7</a:t>
                      </a:r>
                    </a:p>
                  </a:txBody>
                  <a:tcPr marL="9525" marR="9525" marT="9525" marB="0" anchor="b"/>
                </a:tc>
                <a:extLst>
                  <a:ext uri="{0D108BD9-81ED-4DB2-BD59-A6C34878D82A}">
                    <a16:rowId xmlns:a16="http://schemas.microsoft.com/office/drawing/2014/main" val="4284543240"/>
                  </a:ext>
                </a:extLst>
              </a:tr>
              <a:tr h="199201">
                <a:tc>
                  <a:txBody>
                    <a:bodyPr/>
                    <a:lstStyle/>
                    <a:p>
                      <a:pPr algn="r" fontAlgn="ctr"/>
                      <a:r>
                        <a:rPr lang="en-US" sz="1100" b="0" i="0" u="none" strike="noStrike">
                          <a:solidFill>
                            <a:schemeClr val="tx2"/>
                          </a:solidFill>
                          <a:effectLst/>
                          <a:latin typeface="+mn-lt"/>
                        </a:rPr>
                        <a:t>28</a:t>
                      </a:r>
                    </a:p>
                  </a:txBody>
                  <a:tcPr marL="9525" marR="9525" marT="9525" marB="0" anchor="ctr"/>
                </a:tc>
                <a:tc>
                  <a:txBody>
                    <a:bodyPr/>
                    <a:lstStyle/>
                    <a:p>
                      <a:pPr algn="l" fontAlgn="ctr"/>
                      <a:r>
                        <a:rPr lang="en-US" sz="1100" b="0" i="0" u="none" strike="noStrike">
                          <a:solidFill>
                            <a:schemeClr val="tx2"/>
                          </a:solidFill>
                          <a:effectLst/>
                          <a:latin typeface="+mn-lt"/>
                        </a:rPr>
                        <a:t>bcbg22b</a:t>
                      </a:r>
                    </a:p>
                  </a:txBody>
                  <a:tcPr marL="9525" marR="9525" marT="9525" marB="0" anchor="ctr"/>
                </a:tc>
                <a:tc>
                  <a:txBody>
                    <a:bodyPr/>
                    <a:lstStyle/>
                    <a:p>
                      <a:pPr algn="l" fontAlgn="b"/>
                      <a:r>
                        <a:rPr lang="en-US" sz="1100" b="0" i="0" u="none" strike="noStrike" dirty="0">
                          <a:solidFill>
                            <a:schemeClr val="tx2"/>
                          </a:solidFill>
                          <a:effectLst/>
                          <a:latin typeface="+mn-lt"/>
                        </a:rPr>
                        <a:t>gen\degrees in education leadership\</a:t>
                      </a:r>
                      <a:r>
                        <a:rPr lang="en-US" sz="1100" b="0" i="0" u="none" strike="noStrike" dirty="0" err="1">
                          <a:solidFill>
                            <a:schemeClr val="tx2"/>
                          </a:solidFill>
                          <a:effectLst/>
                          <a:latin typeface="+mn-lt"/>
                        </a:rPr>
                        <a:t>isced</a:t>
                      </a:r>
                      <a:r>
                        <a:rPr lang="en-US" sz="1100" b="0" i="0" u="none" strike="noStrike" dirty="0">
                          <a:solidFill>
                            <a:schemeClr val="tx2"/>
                          </a:solidFill>
                          <a:effectLst/>
                          <a:latin typeface="+mn-lt"/>
                        </a:rPr>
                        <a:t> 8</a:t>
                      </a:r>
                    </a:p>
                  </a:txBody>
                  <a:tcPr marL="9525" marR="9525" marT="9525" marB="0" anchor="b"/>
                </a:tc>
                <a:extLst>
                  <a:ext uri="{0D108BD9-81ED-4DB2-BD59-A6C34878D82A}">
                    <a16:rowId xmlns:a16="http://schemas.microsoft.com/office/drawing/2014/main" val="428638946"/>
                  </a:ext>
                </a:extLst>
              </a:tr>
              <a:tr h="199201">
                <a:tc>
                  <a:txBody>
                    <a:bodyPr/>
                    <a:lstStyle/>
                    <a:p>
                      <a:pPr algn="r" fontAlgn="ctr"/>
                      <a:r>
                        <a:rPr lang="en-US" sz="1100" b="0" i="0" u="none" strike="noStrike">
                          <a:solidFill>
                            <a:schemeClr val="tx2"/>
                          </a:solidFill>
                          <a:effectLst/>
                          <a:latin typeface="+mn-lt"/>
                        </a:rPr>
                        <a:t>29</a:t>
                      </a:r>
                    </a:p>
                  </a:txBody>
                  <a:tcPr marL="9525" marR="9525" marT="9525" marB="0" anchor="ctr"/>
                </a:tc>
                <a:tc>
                  <a:txBody>
                    <a:bodyPr/>
                    <a:lstStyle/>
                    <a:p>
                      <a:pPr algn="l" fontAlgn="ctr"/>
                      <a:r>
                        <a:rPr lang="en-US" sz="1100" b="0" i="0" u="none" strike="noStrike">
                          <a:solidFill>
                            <a:schemeClr val="tx2"/>
                          </a:solidFill>
                          <a:effectLst/>
                          <a:latin typeface="+mn-lt"/>
                        </a:rPr>
                        <a:t>bnrgcal2</a:t>
                      </a:r>
                    </a:p>
                  </a:txBody>
                  <a:tcPr marL="9525" marR="9525" marT="9525" marB="0" anchor="ctr"/>
                </a:tc>
                <a:tc>
                  <a:txBody>
                    <a:bodyPr/>
                    <a:lstStyle/>
                    <a:p>
                      <a:pPr algn="l" fontAlgn="b"/>
                      <a:r>
                        <a:rPr lang="en-US" sz="1100" b="0" i="0" u="none" strike="noStrike">
                          <a:solidFill>
                            <a:schemeClr val="tx2"/>
                          </a:solidFill>
                          <a:effectLst/>
                          <a:latin typeface="+mn-lt"/>
                        </a:rPr>
                        <a:t>calculator survey\frequency of using calculator</a:t>
                      </a:r>
                    </a:p>
                  </a:txBody>
                  <a:tcPr marL="9525" marR="9525" marT="9525" marB="0" anchor="b"/>
                </a:tc>
                <a:extLst>
                  <a:ext uri="{0D108BD9-81ED-4DB2-BD59-A6C34878D82A}">
                    <a16:rowId xmlns:a16="http://schemas.microsoft.com/office/drawing/2014/main" val="1141923608"/>
                  </a:ext>
                </a:extLst>
              </a:tr>
              <a:tr h="199201">
                <a:tc>
                  <a:txBody>
                    <a:bodyPr/>
                    <a:lstStyle/>
                    <a:p>
                      <a:pPr algn="r" fontAlgn="ctr"/>
                      <a:r>
                        <a:rPr lang="en-US" sz="1100" b="0" i="0" u="none" strike="noStrike">
                          <a:solidFill>
                            <a:schemeClr val="tx2"/>
                          </a:solidFill>
                          <a:effectLst/>
                          <a:latin typeface="+mn-lt"/>
                        </a:rPr>
                        <a:t>30</a:t>
                      </a:r>
                    </a:p>
                  </a:txBody>
                  <a:tcPr marL="9525" marR="9525" marT="9525" marB="0" anchor="ctr"/>
                </a:tc>
                <a:tc>
                  <a:txBody>
                    <a:bodyPr/>
                    <a:lstStyle/>
                    <a:p>
                      <a:pPr algn="l" fontAlgn="ctr"/>
                      <a:r>
                        <a:rPr lang="en-US" sz="1100" b="0" i="0" u="none" strike="noStrike">
                          <a:solidFill>
                            <a:schemeClr val="tx2"/>
                          </a:solidFill>
                          <a:effectLst/>
                          <a:latin typeface="+mn-lt"/>
                        </a:rPr>
                        <a:t>bsbg03</a:t>
                      </a:r>
                    </a:p>
                  </a:txBody>
                  <a:tcPr marL="9525" marR="9525" marT="9525" marB="0" anchor="ctr"/>
                </a:tc>
                <a:tc>
                  <a:txBody>
                    <a:bodyPr/>
                    <a:lstStyle/>
                    <a:p>
                      <a:pPr algn="l" fontAlgn="b"/>
                      <a:r>
                        <a:rPr lang="en-US" sz="1100" b="0" i="0" u="none" strike="noStrike">
                          <a:solidFill>
                            <a:schemeClr val="tx2"/>
                          </a:solidFill>
                          <a:effectLst/>
                          <a:latin typeface="+mn-lt"/>
                        </a:rPr>
                        <a:t>gen\often speak &lt;lang of test&gt; at home</a:t>
                      </a:r>
                    </a:p>
                  </a:txBody>
                  <a:tcPr marL="9525" marR="9525" marT="9525" marB="0" anchor="b"/>
                </a:tc>
                <a:extLst>
                  <a:ext uri="{0D108BD9-81ED-4DB2-BD59-A6C34878D82A}">
                    <a16:rowId xmlns:a16="http://schemas.microsoft.com/office/drawing/2014/main" val="4246053256"/>
                  </a:ext>
                </a:extLst>
              </a:tr>
              <a:tr h="199201">
                <a:tc>
                  <a:txBody>
                    <a:bodyPr/>
                    <a:lstStyle/>
                    <a:p>
                      <a:pPr algn="r" fontAlgn="ctr"/>
                      <a:r>
                        <a:rPr lang="en-US" sz="1100" b="0" i="0" u="none" strike="noStrike">
                          <a:solidFill>
                            <a:schemeClr val="tx2"/>
                          </a:solidFill>
                          <a:effectLst/>
                          <a:latin typeface="+mn-lt"/>
                        </a:rPr>
                        <a:t>31</a:t>
                      </a:r>
                    </a:p>
                  </a:txBody>
                  <a:tcPr marL="9525" marR="9525" marT="9525" marB="0" anchor="ctr"/>
                </a:tc>
                <a:tc>
                  <a:txBody>
                    <a:bodyPr/>
                    <a:lstStyle/>
                    <a:p>
                      <a:pPr algn="l" fontAlgn="ctr"/>
                      <a:r>
                        <a:rPr lang="en-US" sz="1100" b="0" i="0" u="none" strike="noStrike">
                          <a:solidFill>
                            <a:schemeClr val="tx2"/>
                          </a:solidFill>
                          <a:effectLst/>
                          <a:latin typeface="+mn-lt"/>
                        </a:rPr>
                        <a:t>bsbg05</a:t>
                      </a:r>
                    </a:p>
                  </a:txBody>
                  <a:tcPr marL="9525" marR="9525" marT="9525" marB="0" anchor="ctr"/>
                </a:tc>
                <a:tc>
                  <a:txBody>
                    <a:bodyPr/>
                    <a:lstStyle/>
                    <a:p>
                      <a:pPr algn="l" fontAlgn="b"/>
                      <a:r>
                        <a:rPr lang="en-US" sz="1100" b="0" i="0" u="none" strike="noStrike" dirty="0">
                          <a:solidFill>
                            <a:schemeClr val="tx2"/>
                          </a:solidFill>
                          <a:effectLst/>
                          <a:latin typeface="+mn-lt"/>
                        </a:rPr>
                        <a:t>gen\digital information devices</a:t>
                      </a:r>
                    </a:p>
                  </a:txBody>
                  <a:tcPr marL="9525" marR="9525" marT="9525" marB="0" anchor="b"/>
                </a:tc>
                <a:extLst>
                  <a:ext uri="{0D108BD9-81ED-4DB2-BD59-A6C34878D82A}">
                    <a16:rowId xmlns:a16="http://schemas.microsoft.com/office/drawing/2014/main" val="4165925308"/>
                  </a:ext>
                </a:extLst>
              </a:tr>
              <a:tr h="199201">
                <a:tc>
                  <a:txBody>
                    <a:bodyPr/>
                    <a:lstStyle/>
                    <a:p>
                      <a:pPr algn="r" fontAlgn="ctr"/>
                      <a:r>
                        <a:rPr lang="en-US" sz="1100" b="0" i="0" u="none" strike="noStrike">
                          <a:solidFill>
                            <a:schemeClr val="tx2"/>
                          </a:solidFill>
                          <a:effectLst/>
                          <a:latin typeface="+mn-lt"/>
                        </a:rPr>
                        <a:t>32</a:t>
                      </a:r>
                    </a:p>
                  </a:txBody>
                  <a:tcPr marL="9525" marR="9525" marT="9525" marB="0" anchor="ctr"/>
                </a:tc>
                <a:tc>
                  <a:txBody>
                    <a:bodyPr/>
                    <a:lstStyle/>
                    <a:p>
                      <a:pPr algn="l" fontAlgn="ctr"/>
                      <a:r>
                        <a:rPr lang="en-US" sz="1100" b="0" i="0" u="none" strike="noStrike">
                          <a:solidFill>
                            <a:schemeClr val="tx2"/>
                          </a:solidFill>
                          <a:effectLst/>
                          <a:latin typeface="+mn-lt"/>
                        </a:rPr>
                        <a:t>bsbg11</a:t>
                      </a:r>
                    </a:p>
                  </a:txBody>
                  <a:tcPr marL="9525" marR="9525" marT="9525" marB="0" anchor="ctr"/>
                </a:tc>
                <a:tc>
                  <a:txBody>
                    <a:bodyPr/>
                    <a:lstStyle/>
                    <a:p>
                      <a:pPr algn="l" fontAlgn="b"/>
                      <a:r>
                        <a:rPr lang="en-US" sz="1100" b="0" i="0" u="none" strike="noStrike">
                          <a:solidFill>
                            <a:schemeClr val="tx2"/>
                          </a:solidFill>
                          <a:effectLst/>
                          <a:latin typeface="+mn-lt"/>
                        </a:rPr>
                        <a:t>gen\about how often absent from school</a:t>
                      </a:r>
                    </a:p>
                  </a:txBody>
                  <a:tcPr marL="9525" marR="9525" marT="9525" marB="0" anchor="b"/>
                </a:tc>
                <a:extLst>
                  <a:ext uri="{0D108BD9-81ED-4DB2-BD59-A6C34878D82A}">
                    <a16:rowId xmlns:a16="http://schemas.microsoft.com/office/drawing/2014/main" val="2070791255"/>
                  </a:ext>
                </a:extLst>
              </a:tr>
              <a:tr h="199201">
                <a:tc>
                  <a:txBody>
                    <a:bodyPr/>
                    <a:lstStyle/>
                    <a:p>
                      <a:pPr algn="r" fontAlgn="ctr"/>
                      <a:r>
                        <a:rPr lang="en-US" sz="1100" b="0" i="0" u="none" strike="noStrike">
                          <a:solidFill>
                            <a:schemeClr val="tx2"/>
                          </a:solidFill>
                          <a:effectLst/>
                          <a:latin typeface="+mn-lt"/>
                        </a:rPr>
                        <a:t>33</a:t>
                      </a:r>
                    </a:p>
                  </a:txBody>
                  <a:tcPr marL="9525" marR="9525" marT="9525" marB="0" anchor="ctr"/>
                </a:tc>
                <a:tc>
                  <a:txBody>
                    <a:bodyPr/>
                    <a:lstStyle/>
                    <a:p>
                      <a:pPr algn="l" fontAlgn="ctr"/>
                      <a:r>
                        <a:rPr lang="en-US" sz="1100" b="0" i="0" u="none" strike="noStrike">
                          <a:solidFill>
                            <a:schemeClr val="tx2"/>
                          </a:solidFill>
                          <a:effectLst/>
                          <a:latin typeface="+mn-lt"/>
                        </a:rPr>
                        <a:t>bsbg12</a:t>
                      </a:r>
                    </a:p>
                  </a:txBody>
                  <a:tcPr marL="9525" marR="9525" marT="9525" marB="0" anchor="ctr"/>
                </a:tc>
                <a:tc>
                  <a:txBody>
                    <a:bodyPr/>
                    <a:lstStyle/>
                    <a:p>
                      <a:pPr algn="l" fontAlgn="b"/>
                      <a:r>
                        <a:rPr lang="en-US" sz="1100" b="0" i="0" u="none" strike="noStrike">
                          <a:solidFill>
                            <a:schemeClr val="tx2"/>
                          </a:solidFill>
                          <a:effectLst/>
                          <a:latin typeface="+mn-lt"/>
                        </a:rPr>
                        <a:t>gen\how often breakfast on school days</a:t>
                      </a:r>
                    </a:p>
                  </a:txBody>
                  <a:tcPr marL="9525" marR="9525" marT="9525" marB="0" anchor="b"/>
                </a:tc>
                <a:extLst>
                  <a:ext uri="{0D108BD9-81ED-4DB2-BD59-A6C34878D82A}">
                    <a16:rowId xmlns:a16="http://schemas.microsoft.com/office/drawing/2014/main" val="348677139"/>
                  </a:ext>
                </a:extLst>
              </a:tr>
              <a:tr h="199201">
                <a:tc>
                  <a:txBody>
                    <a:bodyPr/>
                    <a:lstStyle/>
                    <a:p>
                      <a:pPr algn="r" fontAlgn="ctr"/>
                      <a:r>
                        <a:rPr lang="en-US" sz="1100" b="0" i="0" u="none" strike="noStrike">
                          <a:solidFill>
                            <a:schemeClr val="tx2"/>
                          </a:solidFill>
                          <a:effectLst/>
                          <a:latin typeface="+mn-lt"/>
                        </a:rPr>
                        <a:t>34</a:t>
                      </a:r>
                    </a:p>
                  </a:txBody>
                  <a:tcPr marL="9525" marR="9525" marT="9525" marB="0" anchor="ctr"/>
                </a:tc>
                <a:tc>
                  <a:txBody>
                    <a:bodyPr/>
                    <a:lstStyle/>
                    <a:p>
                      <a:pPr algn="l" fontAlgn="ctr"/>
                      <a:r>
                        <a:rPr lang="en-US" sz="1100" b="0" i="0" u="none" strike="noStrike">
                          <a:solidFill>
                            <a:schemeClr val="tx2"/>
                          </a:solidFill>
                          <a:effectLst/>
                          <a:latin typeface="+mn-lt"/>
                        </a:rPr>
                        <a:t>bsbg13a</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tablet\home</a:t>
                      </a:r>
                    </a:p>
                  </a:txBody>
                  <a:tcPr marL="9525" marR="9525" marT="9525" marB="0" anchor="b"/>
                </a:tc>
                <a:extLst>
                  <a:ext uri="{0D108BD9-81ED-4DB2-BD59-A6C34878D82A}">
                    <a16:rowId xmlns:a16="http://schemas.microsoft.com/office/drawing/2014/main" val="3676444175"/>
                  </a:ext>
                </a:extLst>
              </a:tr>
              <a:tr h="199201">
                <a:tc>
                  <a:txBody>
                    <a:bodyPr/>
                    <a:lstStyle/>
                    <a:p>
                      <a:pPr algn="r" fontAlgn="ctr"/>
                      <a:r>
                        <a:rPr lang="en-US" sz="1100" b="0" i="0" u="none" strike="noStrike">
                          <a:solidFill>
                            <a:schemeClr val="tx2"/>
                          </a:solidFill>
                          <a:effectLst/>
                          <a:latin typeface="+mn-lt"/>
                        </a:rPr>
                        <a:t>35</a:t>
                      </a:r>
                    </a:p>
                  </a:txBody>
                  <a:tcPr marL="9525" marR="9525" marT="9525" marB="0" anchor="ctr"/>
                </a:tc>
                <a:tc>
                  <a:txBody>
                    <a:bodyPr/>
                    <a:lstStyle/>
                    <a:p>
                      <a:pPr algn="l" fontAlgn="ctr"/>
                      <a:r>
                        <a:rPr lang="en-US" sz="1100" b="0" i="0" u="none" strike="noStrike">
                          <a:solidFill>
                            <a:schemeClr val="tx2"/>
                          </a:solidFill>
                          <a:effectLst/>
                          <a:latin typeface="+mn-lt"/>
                        </a:rPr>
                        <a:t>bsbg13b</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tablet\school</a:t>
                      </a:r>
                    </a:p>
                  </a:txBody>
                  <a:tcPr marL="9525" marR="9525" marT="9525" marB="0" anchor="b"/>
                </a:tc>
                <a:extLst>
                  <a:ext uri="{0D108BD9-81ED-4DB2-BD59-A6C34878D82A}">
                    <a16:rowId xmlns:a16="http://schemas.microsoft.com/office/drawing/2014/main" val="2719100673"/>
                  </a:ext>
                </a:extLst>
              </a:tr>
              <a:tr h="199201">
                <a:tc>
                  <a:txBody>
                    <a:bodyPr/>
                    <a:lstStyle/>
                    <a:p>
                      <a:pPr algn="r" fontAlgn="ctr"/>
                      <a:r>
                        <a:rPr lang="en-US" sz="1100" b="0" i="0" u="none" strike="noStrike">
                          <a:solidFill>
                            <a:schemeClr val="tx2"/>
                          </a:solidFill>
                          <a:effectLst/>
                          <a:latin typeface="+mn-lt"/>
                        </a:rPr>
                        <a:t>36</a:t>
                      </a:r>
                    </a:p>
                  </a:txBody>
                  <a:tcPr marL="9525" marR="9525" marT="9525" marB="0" anchor="ctr"/>
                </a:tc>
                <a:tc>
                  <a:txBody>
                    <a:bodyPr/>
                    <a:lstStyle/>
                    <a:p>
                      <a:pPr algn="l" fontAlgn="ctr"/>
                      <a:r>
                        <a:rPr lang="en-US" sz="1100" b="0" i="0" u="none" strike="noStrike">
                          <a:solidFill>
                            <a:schemeClr val="tx2"/>
                          </a:solidFill>
                          <a:effectLst/>
                          <a:latin typeface="+mn-lt"/>
                        </a:rPr>
                        <a:t>bsbg13c</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tablet\other</a:t>
                      </a:r>
                    </a:p>
                  </a:txBody>
                  <a:tcPr marL="9525" marR="9525" marT="9525" marB="0" anchor="b"/>
                </a:tc>
                <a:extLst>
                  <a:ext uri="{0D108BD9-81ED-4DB2-BD59-A6C34878D82A}">
                    <a16:rowId xmlns:a16="http://schemas.microsoft.com/office/drawing/2014/main" val="3276254314"/>
                  </a:ext>
                </a:extLst>
              </a:tr>
              <a:tr h="344688">
                <a:tc>
                  <a:txBody>
                    <a:bodyPr/>
                    <a:lstStyle/>
                    <a:p>
                      <a:pPr algn="r" fontAlgn="ctr"/>
                      <a:r>
                        <a:rPr lang="en-US" sz="1100" b="0" i="0" u="none" strike="noStrike">
                          <a:solidFill>
                            <a:schemeClr val="tx2"/>
                          </a:solidFill>
                          <a:effectLst/>
                          <a:latin typeface="+mn-lt"/>
                        </a:rPr>
                        <a:t>37</a:t>
                      </a:r>
                    </a:p>
                  </a:txBody>
                  <a:tcPr marL="9525" marR="9525" marT="9525" marB="0" anchor="ctr"/>
                </a:tc>
                <a:tc>
                  <a:txBody>
                    <a:bodyPr/>
                    <a:lstStyle/>
                    <a:p>
                      <a:pPr algn="l" fontAlgn="ctr"/>
                      <a:r>
                        <a:rPr lang="en-US" sz="1100" b="0" i="0" u="none" strike="noStrike">
                          <a:solidFill>
                            <a:schemeClr val="tx2"/>
                          </a:solidFill>
                          <a:effectLst/>
                          <a:latin typeface="+mn-lt"/>
                        </a:rPr>
                        <a:t>bsbs25ab</a:t>
                      </a:r>
                    </a:p>
                  </a:txBody>
                  <a:tcPr marL="9525" marR="9525" marT="9525" marB="0" anchor="ctr"/>
                </a:tc>
                <a:tc>
                  <a:txBody>
                    <a:bodyPr/>
                    <a:lstStyle/>
                    <a:p>
                      <a:pPr algn="l" fontAlgn="b"/>
                      <a:r>
                        <a:rPr lang="en-US" sz="1100" b="0" i="0" u="none" strike="noStrike" dirty="0">
                          <a:solidFill>
                            <a:schemeClr val="tx2"/>
                          </a:solidFill>
                          <a:effectLst/>
                          <a:latin typeface="+mn-lt"/>
                        </a:rPr>
                        <a:t>sci\how often teacher give you homework/science</a:t>
                      </a:r>
                    </a:p>
                  </a:txBody>
                  <a:tcPr marL="9525" marR="9525" marT="9525" marB="0" anchor="b"/>
                </a:tc>
                <a:extLst>
                  <a:ext uri="{0D108BD9-81ED-4DB2-BD59-A6C34878D82A}">
                    <a16:rowId xmlns:a16="http://schemas.microsoft.com/office/drawing/2014/main" val="2420768642"/>
                  </a:ext>
                </a:extLst>
              </a:tr>
              <a:tr h="344688">
                <a:tc>
                  <a:txBody>
                    <a:bodyPr/>
                    <a:lstStyle/>
                    <a:p>
                      <a:pPr algn="r" fontAlgn="ctr"/>
                      <a:r>
                        <a:rPr lang="en-US" sz="1100" b="0" i="0" u="none" strike="noStrike">
                          <a:solidFill>
                            <a:schemeClr val="tx2"/>
                          </a:solidFill>
                          <a:effectLst/>
                          <a:latin typeface="+mn-lt"/>
                        </a:rPr>
                        <a:t>38</a:t>
                      </a:r>
                    </a:p>
                  </a:txBody>
                  <a:tcPr marL="9525" marR="9525" marT="9525" marB="0" anchor="ctr"/>
                </a:tc>
                <a:tc>
                  <a:txBody>
                    <a:bodyPr/>
                    <a:lstStyle/>
                    <a:p>
                      <a:pPr algn="l" fontAlgn="ctr"/>
                      <a:r>
                        <a:rPr lang="en-US" sz="1100" b="0" i="0" u="none" strike="noStrike">
                          <a:solidFill>
                            <a:schemeClr val="tx2"/>
                          </a:solidFill>
                          <a:effectLst/>
                          <a:latin typeface="+mn-lt"/>
                        </a:rPr>
                        <a:t>bsbm25ba</a:t>
                      </a:r>
                    </a:p>
                  </a:txBody>
                  <a:tcPr marL="9525" marR="9525" marT="9525" marB="0" anchor="ctr"/>
                </a:tc>
                <a:tc>
                  <a:txBody>
                    <a:bodyPr/>
                    <a:lstStyle/>
                    <a:p>
                      <a:pPr algn="l" fontAlgn="b"/>
                      <a:r>
                        <a:rPr lang="en-US" sz="1100" b="0" i="0" u="none" strike="noStrike">
                          <a:solidFill>
                            <a:schemeClr val="tx2"/>
                          </a:solidFill>
                          <a:effectLst/>
                          <a:latin typeface="+mn-lt"/>
                        </a:rPr>
                        <a:t>math\how many minutes spent on homework/mathematics</a:t>
                      </a:r>
                    </a:p>
                  </a:txBody>
                  <a:tcPr marL="9525" marR="9525" marT="9525" marB="0" anchor="b"/>
                </a:tc>
                <a:extLst>
                  <a:ext uri="{0D108BD9-81ED-4DB2-BD59-A6C34878D82A}">
                    <a16:rowId xmlns:a16="http://schemas.microsoft.com/office/drawing/2014/main" val="1506656543"/>
                  </a:ext>
                </a:extLst>
              </a:tr>
              <a:tr h="199201">
                <a:tc>
                  <a:txBody>
                    <a:bodyPr/>
                    <a:lstStyle/>
                    <a:p>
                      <a:pPr algn="r" fontAlgn="ctr"/>
                      <a:r>
                        <a:rPr lang="en-US" sz="1100" b="0" i="0" u="none" strike="noStrike">
                          <a:solidFill>
                            <a:schemeClr val="tx2"/>
                          </a:solidFill>
                          <a:effectLst/>
                          <a:latin typeface="+mn-lt"/>
                        </a:rPr>
                        <a:t>39</a:t>
                      </a:r>
                    </a:p>
                  </a:txBody>
                  <a:tcPr marL="9525" marR="9525" marT="9525" marB="0" anchor="ctr"/>
                </a:tc>
                <a:tc>
                  <a:txBody>
                    <a:bodyPr/>
                    <a:lstStyle/>
                    <a:p>
                      <a:pPr algn="l" fontAlgn="ctr"/>
                      <a:r>
                        <a:rPr lang="en-US" sz="1100" b="0" i="0" u="none" strike="noStrike">
                          <a:solidFill>
                            <a:schemeClr val="tx2"/>
                          </a:solidFill>
                          <a:effectLst/>
                          <a:latin typeface="+mn-lt"/>
                        </a:rPr>
                        <a:t>bsbm26aa</a:t>
                      </a:r>
                    </a:p>
                  </a:txBody>
                  <a:tcPr marL="9525" marR="9525" marT="9525" marB="0" anchor="ctr"/>
                </a:tc>
                <a:tc>
                  <a:txBody>
                    <a:bodyPr/>
                    <a:lstStyle/>
                    <a:p>
                      <a:pPr algn="l" fontAlgn="b"/>
                      <a:r>
                        <a:rPr lang="en-US" sz="1100" b="0" i="0" u="none" strike="noStrike">
                          <a:solidFill>
                            <a:schemeClr val="tx2"/>
                          </a:solidFill>
                          <a:effectLst/>
                          <a:latin typeface="+mn-lt"/>
                        </a:rPr>
                        <a:t>math\extra lessons last 12 month\mathematics</a:t>
                      </a:r>
                    </a:p>
                  </a:txBody>
                  <a:tcPr marL="9525" marR="9525" marT="9525" marB="0" anchor="b"/>
                </a:tc>
                <a:extLst>
                  <a:ext uri="{0D108BD9-81ED-4DB2-BD59-A6C34878D82A}">
                    <a16:rowId xmlns:a16="http://schemas.microsoft.com/office/drawing/2014/main" val="1902393663"/>
                  </a:ext>
                </a:extLst>
              </a:tr>
              <a:tr h="199201">
                <a:tc>
                  <a:txBody>
                    <a:bodyPr/>
                    <a:lstStyle/>
                    <a:p>
                      <a:pPr algn="r" fontAlgn="ctr"/>
                      <a:r>
                        <a:rPr lang="en-US" sz="1100" b="0" i="0" u="none" strike="noStrike">
                          <a:solidFill>
                            <a:schemeClr val="tx2"/>
                          </a:solidFill>
                          <a:effectLst/>
                          <a:latin typeface="+mn-lt"/>
                        </a:rPr>
                        <a:t>40</a:t>
                      </a:r>
                    </a:p>
                  </a:txBody>
                  <a:tcPr marL="9525" marR="9525" marT="9525" marB="0" anchor="ctr"/>
                </a:tc>
                <a:tc>
                  <a:txBody>
                    <a:bodyPr/>
                    <a:lstStyle/>
                    <a:p>
                      <a:pPr algn="l" fontAlgn="ctr"/>
                      <a:r>
                        <a:rPr lang="en-US" sz="1100" b="0" i="0" u="none" strike="noStrike">
                          <a:solidFill>
                            <a:schemeClr val="tx2"/>
                          </a:solidFill>
                          <a:effectLst/>
                          <a:latin typeface="+mn-lt"/>
                        </a:rPr>
                        <a:t>bsbs26ab</a:t>
                      </a:r>
                    </a:p>
                  </a:txBody>
                  <a:tcPr marL="9525" marR="9525" marT="9525" marB="0" anchor="ctr"/>
                </a:tc>
                <a:tc>
                  <a:txBody>
                    <a:bodyPr/>
                    <a:lstStyle/>
                    <a:p>
                      <a:pPr algn="l" fontAlgn="b"/>
                      <a:r>
                        <a:rPr lang="en-US" sz="1100" b="0" i="0" u="none" strike="noStrike">
                          <a:solidFill>
                            <a:schemeClr val="tx2"/>
                          </a:solidFill>
                          <a:effectLst/>
                          <a:latin typeface="+mn-lt"/>
                        </a:rPr>
                        <a:t>sci\extra lessons last 12 month\science</a:t>
                      </a:r>
                    </a:p>
                  </a:txBody>
                  <a:tcPr marL="9525" marR="9525" marT="9525" marB="0" anchor="b"/>
                </a:tc>
                <a:extLst>
                  <a:ext uri="{0D108BD9-81ED-4DB2-BD59-A6C34878D82A}">
                    <a16:rowId xmlns:a16="http://schemas.microsoft.com/office/drawing/2014/main" val="3835754682"/>
                  </a:ext>
                </a:extLst>
              </a:tr>
              <a:tr h="344688">
                <a:tc>
                  <a:txBody>
                    <a:bodyPr/>
                    <a:lstStyle/>
                    <a:p>
                      <a:pPr algn="r" fontAlgn="ctr"/>
                      <a:r>
                        <a:rPr lang="en-US" sz="1100" b="0" i="0" u="none" strike="noStrike">
                          <a:solidFill>
                            <a:schemeClr val="tx2"/>
                          </a:solidFill>
                          <a:effectLst/>
                          <a:latin typeface="+mn-lt"/>
                        </a:rPr>
                        <a:t>41</a:t>
                      </a:r>
                    </a:p>
                  </a:txBody>
                  <a:tcPr marL="9525" marR="9525" marT="9525" marB="0" anchor="ctr"/>
                </a:tc>
                <a:tc>
                  <a:txBody>
                    <a:bodyPr/>
                    <a:lstStyle/>
                    <a:p>
                      <a:pPr algn="l" fontAlgn="ctr"/>
                      <a:r>
                        <a:rPr lang="en-US" sz="1100" b="0" i="0" u="none" strike="noStrike">
                          <a:solidFill>
                            <a:schemeClr val="tx2"/>
                          </a:solidFill>
                          <a:effectLst/>
                          <a:latin typeface="+mn-lt"/>
                        </a:rPr>
                        <a:t>bsbm26ba</a:t>
                      </a:r>
                    </a:p>
                  </a:txBody>
                  <a:tcPr marL="9525" marR="9525" marT="9525" marB="0" anchor="ctr"/>
                </a:tc>
                <a:tc>
                  <a:txBody>
                    <a:bodyPr/>
                    <a:lstStyle/>
                    <a:p>
                      <a:pPr algn="l" fontAlgn="b"/>
                      <a:r>
                        <a:rPr lang="en-US" sz="1100" b="0" i="0" u="none" strike="noStrike">
                          <a:solidFill>
                            <a:schemeClr val="tx2"/>
                          </a:solidFill>
                          <a:effectLst/>
                          <a:latin typeface="+mn-lt"/>
                        </a:rPr>
                        <a:t>math\extra lessons how many month\mathematics</a:t>
                      </a:r>
                    </a:p>
                  </a:txBody>
                  <a:tcPr marL="9525" marR="9525" marT="9525" marB="0" anchor="b"/>
                </a:tc>
                <a:extLst>
                  <a:ext uri="{0D108BD9-81ED-4DB2-BD59-A6C34878D82A}">
                    <a16:rowId xmlns:a16="http://schemas.microsoft.com/office/drawing/2014/main" val="3063459933"/>
                  </a:ext>
                </a:extLst>
              </a:tr>
              <a:tr h="199201">
                <a:tc>
                  <a:txBody>
                    <a:bodyPr/>
                    <a:lstStyle/>
                    <a:p>
                      <a:pPr algn="r" fontAlgn="ctr"/>
                      <a:r>
                        <a:rPr lang="en-US" sz="1100" b="0" i="0" u="none" strike="noStrike">
                          <a:solidFill>
                            <a:schemeClr val="tx2"/>
                          </a:solidFill>
                          <a:effectLst/>
                          <a:latin typeface="+mn-lt"/>
                        </a:rPr>
                        <a:t>42</a:t>
                      </a:r>
                    </a:p>
                  </a:txBody>
                  <a:tcPr marL="9525" marR="9525" marT="9525" marB="0" anchor="ctr"/>
                </a:tc>
                <a:tc>
                  <a:txBody>
                    <a:bodyPr/>
                    <a:lstStyle/>
                    <a:p>
                      <a:pPr algn="l" fontAlgn="ctr"/>
                      <a:r>
                        <a:rPr lang="en-US" sz="1100" b="0" i="0" u="none" strike="noStrike">
                          <a:solidFill>
                            <a:schemeClr val="tx2"/>
                          </a:solidFill>
                          <a:effectLst/>
                          <a:latin typeface="+mn-lt"/>
                        </a:rPr>
                        <a:t>bsbs26bb</a:t>
                      </a:r>
                    </a:p>
                  </a:txBody>
                  <a:tcPr marL="9525" marR="9525" marT="9525" marB="0" anchor="ctr"/>
                </a:tc>
                <a:tc>
                  <a:txBody>
                    <a:bodyPr/>
                    <a:lstStyle/>
                    <a:p>
                      <a:pPr algn="l" fontAlgn="b"/>
                      <a:r>
                        <a:rPr lang="en-US" sz="1100" b="0" i="0" u="none" strike="noStrike">
                          <a:solidFill>
                            <a:schemeClr val="tx2"/>
                          </a:solidFill>
                          <a:effectLst/>
                          <a:latin typeface="+mn-lt"/>
                        </a:rPr>
                        <a:t>sci\extra lessons how many month\science</a:t>
                      </a:r>
                    </a:p>
                  </a:txBody>
                  <a:tcPr marL="9525" marR="9525" marT="9525" marB="0" anchor="b"/>
                </a:tc>
                <a:extLst>
                  <a:ext uri="{0D108BD9-81ED-4DB2-BD59-A6C34878D82A}">
                    <a16:rowId xmlns:a16="http://schemas.microsoft.com/office/drawing/2014/main" val="1815620619"/>
                  </a:ext>
                </a:extLst>
              </a:tr>
              <a:tr h="199201">
                <a:tc>
                  <a:txBody>
                    <a:bodyPr/>
                    <a:lstStyle/>
                    <a:p>
                      <a:pPr algn="r" fontAlgn="ctr"/>
                      <a:r>
                        <a:rPr lang="en-US" sz="1100" b="0" i="0" u="none" strike="noStrike">
                          <a:solidFill>
                            <a:schemeClr val="tx2"/>
                          </a:solidFill>
                          <a:effectLst/>
                          <a:latin typeface="+mn-lt"/>
                        </a:rPr>
                        <a:t>43</a:t>
                      </a:r>
                    </a:p>
                  </a:txBody>
                  <a:tcPr marL="9525" marR="9525" marT="9525" marB="0" anchor="ctr"/>
                </a:tc>
                <a:tc>
                  <a:txBody>
                    <a:bodyPr/>
                    <a:lstStyle/>
                    <a:p>
                      <a:pPr algn="l" fontAlgn="ctr"/>
                      <a:r>
                        <a:rPr lang="en-US" sz="1100" b="0" i="0" u="none" strike="noStrike">
                          <a:solidFill>
                            <a:schemeClr val="tx2"/>
                          </a:solidFill>
                          <a:effectLst/>
                          <a:latin typeface="+mn-lt"/>
                        </a:rPr>
                        <a:t>bsbs37a</a:t>
                      </a:r>
                    </a:p>
                  </a:txBody>
                  <a:tcPr marL="9525" marR="9525" marT="9525" marB="0" anchor="ctr"/>
                </a:tc>
                <a:tc>
                  <a:txBody>
                    <a:bodyPr/>
                    <a:lstStyle/>
                    <a:p>
                      <a:pPr algn="l" fontAlgn="b"/>
                      <a:r>
                        <a:rPr lang="en-US" sz="1100" b="0" i="0" u="none" strike="noStrike">
                          <a:solidFill>
                            <a:schemeClr val="tx2"/>
                          </a:solidFill>
                          <a:effectLst/>
                          <a:latin typeface="+mn-lt"/>
                        </a:rPr>
                        <a:t>sci\agree\learn science will help me</a:t>
                      </a:r>
                    </a:p>
                  </a:txBody>
                  <a:tcPr marL="9525" marR="9525" marT="9525" marB="0" anchor="b"/>
                </a:tc>
                <a:extLst>
                  <a:ext uri="{0D108BD9-81ED-4DB2-BD59-A6C34878D82A}">
                    <a16:rowId xmlns:a16="http://schemas.microsoft.com/office/drawing/2014/main" val="538273784"/>
                  </a:ext>
                </a:extLst>
              </a:tr>
              <a:tr h="199201">
                <a:tc>
                  <a:txBody>
                    <a:bodyPr/>
                    <a:lstStyle/>
                    <a:p>
                      <a:pPr algn="r" fontAlgn="ctr"/>
                      <a:r>
                        <a:rPr lang="en-US" sz="1100" b="0" i="0" u="none" strike="noStrike">
                          <a:solidFill>
                            <a:schemeClr val="tx2"/>
                          </a:solidFill>
                          <a:effectLst/>
                          <a:latin typeface="+mn-lt"/>
                        </a:rPr>
                        <a:t>44</a:t>
                      </a:r>
                    </a:p>
                  </a:txBody>
                  <a:tcPr marL="9525" marR="9525" marT="9525" marB="0" anchor="ctr"/>
                </a:tc>
                <a:tc>
                  <a:txBody>
                    <a:bodyPr/>
                    <a:lstStyle/>
                    <a:p>
                      <a:pPr algn="l" fontAlgn="ctr"/>
                      <a:r>
                        <a:rPr lang="en-US" sz="1100" b="0" i="0" u="none" strike="noStrike">
                          <a:solidFill>
                            <a:schemeClr val="tx2"/>
                          </a:solidFill>
                          <a:effectLst/>
                          <a:latin typeface="+mn-lt"/>
                        </a:rPr>
                        <a:t>bsbs37b</a:t>
                      </a:r>
                    </a:p>
                  </a:txBody>
                  <a:tcPr marL="9525" marR="9525" marT="9525" marB="0" anchor="ctr"/>
                </a:tc>
                <a:tc>
                  <a:txBody>
                    <a:bodyPr/>
                    <a:lstStyle/>
                    <a:p>
                      <a:pPr algn="l" fontAlgn="b"/>
                      <a:r>
                        <a:rPr lang="en-US" sz="1100" b="0" i="0" u="none" strike="noStrike">
                          <a:solidFill>
                            <a:schemeClr val="tx2"/>
                          </a:solidFill>
                          <a:effectLst/>
                          <a:latin typeface="+mn-lt"/>
                        </a:rPr>
                        <a:t>sci\agree\need science to learn other things</a:t>
                      </a:r>
                    </a:p>
                  </a:txBody>
                  <a:tcPr marL="9525" marR="9525" marT="9525" marB="0" anchor="b"/>
                </a:tc>
                <a:extLst>
                  <a:ext uri="{0D108BD9-81ED-4DB2-BD59-A6C34878D82A}">
                    <a16:rowId xmlns:a16="http://schemas.microsoft.com/office/drawing/2014/main" val="2330253440"/>
                  </a:ext>
                </a:extLst>
              </a:tr>
              <a:tr h="199201">
                <a:tc>
                  <a:txBody>
                    <a:bodyPr/>
                    <a:lstStyle/>
                    <a:p>
                      <a:pPr algn="r" fontAlgn="ctr"/>
                      <a:r>
                        <a:rPr lang="en-US" sz="1100" b="0" i="0" u="none" strike="noStrike">
                          <a:solidFill>
                            <a:schemeClr val="tx2"/>
                          </a:solidFill>
                          <a:effectLst/>
                          <a:latin typeface="+mn-lt"/>
                        </a:rPr>
                        <a:t>45</a:t>
                      </a:r>
                    </a:p>
                  </a:txBody>
                  <a:tcPr marL="9525" marR="9525" marT="9525" marB="0" anchor="ctr"/>
                </a:tc>
                <a:tc>
                  <a:txBody>
                    <a:bodyPr/>
                    <a:lstStyle/>
                    <a:p>
                      <a:pPr algn="l" fontAlgn="ctr"/>
                      <a:r>
                        <a:rPr lang="en-US" sz="1100" b="0" i="0" u="none" strike="noStrike">
                          <a:solidFill>
                            <a:schemeClr val="tx2"/>
                          </a:solidFill>
                          <a:effectLst/>
                          <a:latin typeface="+mn-lt"/>
                        </a:rPr>
                        <a:t>bsbs37c</a:t>
                      </a:r>
                    </a:p>
                  </a:txBody>
                  <a:tcPr marL="9525" marR="9525" marT="9525" marB="0" anchor="ctr"/>
                </a:tc>
                <a:tc>
                  <a:txBody>
                    <a:bodyPr/>
                    <a:lstStyle/>
                    <a:p>
                      <a:pPr algn="l" fontAlgn="b"/>
                      <a:r>
                        <a:rPr lang="en-US" sz="1100" b="0" i="0" u="none" strike="noStrike">
                          <a:solidFill>
                            <a:schemeClr val="tx2"/>
                          </a:solidFill>
                          <a:effectLst/>
                          <a:latin typeface="+mn-lt"/>
                        </a:rPr>
                        <a:t>sci\agree\need science to get into &lt;uni&gt;</a:t>
                      </a:r>
                    </a:p>
                  </a:txBody>
                  <a:tcPr marL="9525" marR="9525" marT="9525" marB="0" anchor="b"/>
                </a:tc>
                <a:extLst>
                  <a:ext uri="{0D108BD9-81ED-4DB2-BD59-A6C34878D82A}">
                    <a16:rowId xmlns:a16="http://schemas.microsoft.com/office/drawing/2014/main" val="1168484030"/>
                  </a:ext>
                </a:extLst>
              </a:tr>
              <a:tr h="199201">
                <a:tc>
                  <a:txBody>
                    <a:bodyPr/>
                    <a:lstStyle/>
                    <a:p>
                      <a:pPr algn="r" fontAlgn="ctr"/>
                      <a:r>
                        <a:rPr lang="en-US" sz="1100" b="0" i="0" u="none" strike="noStrike">
                          <a:solidFill>
                            <a:schemeClr val="tx2"/>
                          </a:solidFill>
                          <a:effectLst/>
                          <a:latin typeface="+mn-lt"/>
                        </a:rPr>
                        <a:t>46</a:t>
                      </a:r>
                    </a:p>
                  </a:txBody>
                  <a:tcPr marL="9525" marR="9525" marT="9525" marB="0" anchor="ctr"/>
                </a:tc>
                <a:tc>
                  <a:txBody>
                    <a:bodyPr/>
                    <a:lstStyle/>
                    <a:p>
                      <a:pPr algn="l" fontAlgn="ctr"/>
                      <a:r>
                        <a:rPr lang="en-US" sz="1100" b="0" i="0" u="none" strike="noStrike">
                          <a:solidFill>
                            <a:schemeClr val="tx2"/>
                          </a:solidFill>
                          <a:effectLst/>
                          <a:latin typeface="+mn-lt"/>
                        </a:rPr>
                        <a:t>bsbs37d</a:t>
                      </a:r>
                    </a:p>
                  </a:txBody>
                  <a:tcPr marL="9525" marR="9525" marT="9525" marB="0" anchor="ctr"/>
                </a:tc>
                <a:tc>
                  <a:txBody>
                    <a:bodyPr/>
                    <a:lstStyle/>
                    <a:p>
                      <a:pPr algn="l" fontAlgn="b"/>
                      <a:r>
                        <a:rPr lang="en-US" sz="1100" b="0" i="0" u="none" strike="noStrike">
                          <a:solidFill>
                            <a:schemeClr val="tx2"/>
                          </a:solidFill>
                          <a:effectLst/>
                          <a:latin typeface="+mn-lt"/>
                        </a:rPr>
                        <a:t>sci\agree\need science to get job i want</a:t>
                      </a:r>
                    </a:p>
                  </a:txBody>
                  <a:tcPr marL="9525" marR="9525" marT="9525" marB="0" anchor="b"/>
                </a:tc>
                <a:extLst>
                  <a:ext uri="{0D108BD9-81ED-4DB2-BD59-A6C34878D82A}">
                    <a16:rowId xmlns:a16="http://schemas.microsoft.com/office/drawing/2014/main" val="273093712"/>
                  </a:ext>
                </a:extLst>
              </a:tr>
              <a:tr h="199201">
                <a:tc>
                  <a:txBody>
                    <a:bodyPr/>
                    <a:lstStyle/>
                    <a:p>
                      <a:pPr algn="r" fontAlgn="ctr"/>
                      <a:r>
                        <a:rPr lang="en-US" sz="1100" b="0" i="0" u="none" strike="noStrike">
                          <a:solidFill>
                            <a:schemeClr val="tx2"/>
                          </a:solidFill>
                          <a:effectLst/>
                          <a:latin typeface="+mn-lt"/>
                        </a:rPr>
                        <a:t>47</a:t>
                      </a:r>
                    </a:p>
                  </a:txBody>
                  <a:tcPr marL="9525" marR="9525" marT="9525" marB="0" anchor="ctr"/>
                </a:tc>
                <a:tc>
                  <a:txBody>
                    <a:bodyPr/>
                    <a:lstStyle/>
                    <a:p>
                      <a:pPr algn="l" fontAlgn="ctr"/>
                      <a:r>
                        <a:rPr lang="en-US" sz="1100" b="0" i="0" u="none" strike="noStrike">
                          <a:solidFill>
                            <a:schemeClr val="tx2"/>
                          </a:solidFill>
                          <a:effectLst/>
                          <a:latin typeface="+mn-lt"/>
                        </a:rPr>
                        <a:t>bsbs37e</a:t>
                      </a:r>
                    </a:p>
                  </a:txBody>
                  <a:tcPr marL="9525" marR="9525" marT="9525" marB="0" anchor="ctr"/>
                </a:tc>
                <a:tc>
                  <a:txBody>
                    <a:bodyPr/>
                    <a:lstStyle/>
                    <a:p>
                      <a:pPr algn="l" fontAlgn="b"/>
                      <a:r>
                        <a:rPr lang="en-US" sz="1100" b="0" i="0" u="none" strike="noStrike">
                          <a:solidFill>
                            <a:schemeClr val="tx2"/>
                          </a:solidFill>
                          <a:effectLst/>
                          <a:latin typeface="+mn-lt"/>
                        </a:rPr>
                        <a:t>sci\agree\like job involving science</a:t>
                      </a:r>
                    </a:p>
                  </a:txBody>
                  <a:tcPr marL="9525" marR="9525" marT="9525" marB="0" anchor="b"/>
                </a:tc>
                <a:extLst>
                  <a:ext uri="{0D108BD9-81ED-4DB2-BD59-A6C34878D82A}">
                    <a16:rowId xmlns:a16="http://schemas.microsoft.com/office/drawing/2014/main" val="3933714235"/>
                  </a:ext>
                </a:extLst>
              </a:tr>
              <a:tr h="199201">
                <a:tc>
                  <a:txBody>
                    <a:bodyPr/>
                    <a:lstStyle/>
                    <a:p>
                      <a:pPr algn="r" fontAlgn="ctr"/>
                      <a:r>
                        <a:rPr lang="en-US" sz="1100" b="0" i="0" u="none" strike="noStrike">
                          <a:solidFill>
                            <a:schemeClr val="tx2"/>
                          </a:solidFill>
                          <a:effectLst/>
                          <a:latin typeface="+mn-lt"/>
                        </a:rPr>
                        <a:t>48</a:t>
                      </a:r>
                    </a:p>
                  </a:txBody>
                  <a:tcPr marL="9525" marR="9525" marT="9525" marB="0" anchor="ctr"/>
                </a:tc>
                <a:tc>
                  <a:txBody>
                    <a:bodyPr/>
                    <a:lstStyle/>
                    <a:p>
                      <a:pPr algn="l" fontAlgn="ctr"/>
                      <a:r>
                        <a:rPr lang="en-US" sz="1100" b="0" i="0" u="none" strike="noStrike">
                          <a:solidFill>
                            <a:schemeClr val="tx2"/>
                          </a:solidFill>
                          <a:effectLst/>
                          <a:latin typeface="+mn-lt"/>
                        </a:rPr>
                        <a:t>bsbs37f</a:t>
                      </a:r>
                    </a:p>
                  </a:txBody>
                  <a:tcPr marL="9525" marR="9525" marT="9525" marB="0" anchor="ctr"/>
                </a:tc>
                <a:tc>
                  <a:txBody>
                    <a:bodyPr/>
                    <a:lstStyle/>
                    <a:p>
                      <a:pPr algn="l" fontAlgn="b"/>
                      <a:r>
                        <a:rPr lang="en-US" sz="1100" b="0" i="0" u="none" strike="noStrike">
                          <a:solidFill>
                            <a:schemeClr val="tx2"/>
                          </a:solidFill>
                          <a:effectLst/>
                          <a:latin typeface="+mn-lt"/>
                        </a:rPr>
                        <a:t>sci\agree\get ahead in the world</a:t>
                      </a:r>
                    </a:p>
                  </a:txBody>
                  <a:tcPr marL="9525" marR="9525" marT="9525" marB="0" anchor="b"/>
                </a:tc>
                <a:extLst>
                  <a:ext uri="{0D108BD9-81ED-4DB2-BD59-A6C34878D82A}">
                    <a16:rowId xmlns:a16="http://schemas.microsoft.com/office/drawing/2014/main" val="3395422801"/>
                  </a:ext>
                </a:extLst>
              </a:tr>
              <a:tr h="199201">
                <a:tc>
                  <a:txBody>
                    <a:bodyPr/>
                    <a:lstStyle/>
                    <a:p>
                      <a:pPr algn="r" fontAlgn="ctr"/>
                      <a:r>
                        <a:rPr lang="en-US" sz="1100" b="0" i="0" u="none" strike="noStrike">
                          <a:solidFill>
                            <a:schemeClr val="tx2"/>
                          </a:solidFill>
                          <a:effectLst/>
                          <a:latin typeface="+mn-lt"/>
                        </a:rPr>
                        <a:t>49</a:t>
                      </a:r>
                    </a:p>
                  </a:txBody>
                  <a:tcPr marL="9525" marR="9525" marT="9525" marB="0" anchor="ctr"/>
                </a:tc>
                <a:tc>
                  <a:txBody>
                    <a:bodyPr/>
                    <a:lstStyle/>
                    <a:p>
                      <a:pPr algn="l" fontAlgn="ctr"/>
                      <a:r>
                        <a:rPr lang="en-US" sz="1100" b="0" i="0" u="none" strike="noStrike">
                          <a:solidFill>
                            <a:schemeClr val="tx2"/>
                          </a:solidFill>
                          <a:effectLst/>
                          <a:latin typeface="+mn-lt"/>
                        </a:rPr>
                        <a:t>bsbs37g</a:t>
                      </a:r>
                    </a:p>
                  </a:txBody>
                  <a:tcPr marL="9525" marR="9525" marT="9525" marB="0" anchor="ctr"/>
                </a:tc>
                <a:tc>
                  <a:txBody>
                    <a:bodyPr/>
                    <a:lstStyle/>
                    <a:p>
                      <a:pPr algn="l" fontAlgn="b"/>
                      <a:r>
                        <a:rPr lang="en-US" sz="1100" b="0" i="0" u="none" strike="noStrike">
                          <a:solidFill>
                            <a:schemeClr val="tx2"/>
                          </a:solidFill>
                          <a:effectLst/>
                          <a:latin typeface="+mn-lt"/>
                        </a:rPr>
                        <a:t>sci\agree\more job opportunities</a:t>
                      </a:r>
                    </a:p>
                  </a:txBody>
                  <a:tcPr marL="9525" marR="9525" marT="9525" marB="0" anchor="b"/>
                </a:tc>
                <a:extLst>
                  <a:ext uri="{0D108BD9-81ED-4DB2-BD59-A6C34878D82A}">
                    <a16:rowId xmlns:a16="http://schemas.microsoft.com/office/drawing/2014/main" val="1985302011"/>
                  </a:ext>
                </a:extLst>
              </a:tr>
              <a:tr h="199201">
                <a:tc>
                  <a:txBody>
                    <a:bodyPr/>
                    <a:lstStyle/>
                    <a:p>
                      <a:pPr algn="r" fontAlgn="ctr"/>
                      <a:r>
                        <a:rPr lang="en-US" sz="1100" b="0" i="0" u="none" strike="noStrike">
                          <a:solidFill>
                            <a:schemeClr val="tx2"/>
                          </a:solidFill>
                          <a:effectLst/>
                          <a:latin typeface="+mn-lt"/>
                        </a:rPr>
                        <a:t>50</a:t>
                      </a:r>
                    </a:p>
                  </a:txBody>
                  <a:tcPr marL="9525" marR="9525" marT="9525" marB="0" anchor="ctr"/>
                </a:tc>
                <a:tc>
                  <a:txBody>
                    <a:bodyPr/>
                    <a:lstStyle/>
                    <a:p>
                      <a:pPr algn="l" fontAlgn="ctr"/>
                      <a:r>
                        <a:rPr lang="en-US" sz="1100" b="0" i="0" u="none" strike="noStrike">
                          <a:solidFill>
                            <a:schemeClr val="tx2"/>
                          </a:solidFill>
                          <a:effectLst/>
                          <a:latin typeface="+mn-lt"/>
                        </a:rPr>
                        <a:t>bsbs37h</a:t>
                      </a:r>
                    </a:p>
                  </a:txBody>
                  <a:tcPr marL="9525" marR="9525" marT="9525" marB="0" anchor="ctr"/>
                </a:tc>
                <a:tc>
                  <a:txBody>
                    <a:bodyPr/>
                    <a:lstStyle/>
                    <a:p>
                      <a:pPr algn="l" fontAlgn="b"/>
                      <a:r>
                        <a:rPr lang="en-US" sz="1100" b="0" i="0" u="none" strike="noStrike" dirty="0">
                          <a:solidFill>
                            <a:schemeClr val="tx2"/>
                          </a:solidFill>
                          <a:effectLst/>
                          <a:latin typeface="+mn-lt"/>
                        </a:rPr>
                        <a:t>sci\agree\parents think science important</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5" name="Content Placeholder 8">
            <a:extLst>
              <a:ext uri="{FF2B5EF4-FFF2-40B4-BE49-F238E27FC236}">
                <a16:creationId xmlns:a16="http://schemas.microsoft.com/office/drawing/2014/main" id="{0B2848C2-5C7B-4888-878F-B2587FB34145}"/>
              </a:ext>
            </a:extLst>
          </p:cNvPr>
          <p:cNvGraphicFramePr>
            <a:graphicFrameLocks/>
          </p:cNvGraphicFramePr>
          <p:nvPr>
            <p:extLst>
              <p:ext uri="{D42A27DB-BD31-4B8C-83A1-F6EECF244321}">
                <p14:modId xmlns:p14="http://schemas.microsoft.com/office/powerpoint/2010/main" val="1850394084"/>
              </p:ext>
            </p:extLst>
          </p:nvPr>
        </p:nvGraphicFramePr>
        <p:xfrm>
          <a:off x="8161315" y="564205"/>
          <a:ext cx="3754877" cy="5856218"/>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97915">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Label</a:t>
                      </a:r>
                      <a:endParaRPr lang="en-US" sz="1100" b="1" i="0" u="none" strike="noStrike">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92327">
                <a:tc>
                  <a:txBody>
                    <a:bodyPr/>
                    <a:lstStyle/>
                    <a:p>
                      <a:pPr algn="r" fontAlgn="ctr"/>
                      <a:r>
                        <a:rPr lang="en-US" sz="1100" b="0" i="0" u="none" strike="noStrike">
                          <a:solidFill>
                            <a:schemeClr val="tx2"/>
                          </a:solidFill>
                          <a:effectLst/>
                          <a:latin typeface="+mn-lt"/>
                        </a:rPr>
                        <a:t>51</a:t>
                      </a:r>
                    </a:p>
                  </a:txBody>
                  <a:tcPr marL="9525" marR="9525" marT="9525" marB="0" anchor="ctr"/>
                </a:tc>
                <a:tc>
                  <a:txBody>
                    <a:bodyPr/>
                    <a:lstStyle/>
                    <a:p>
                      <a:pPr algn="l" fontAlgn="ctr"/>
                      <a:r>
                        <a:rPr lang="en-US" sz="1100" b="0" i="0" u="none" strike="noStrike">
                          <a:solidFill>
                            <a:schemeClr val="tx2"/>
                          </a:solidFill>
                          <a:effectLst/>
                          <a:latin typeface="+mn-lt"/>
                        </a:rPr>
                        <a:t>bsbs37i</a:t>
                      </a:r>
                    </a:p>
                  </a:txBody>
                  <a:tcPr marL="9525" marR="9525" marT="9525" marB="0" anchor="ctr"/>
                </a:tc>
                <a:tc>
                  <a:txBody>
                    <a:bodyPr/>
                    <a:lstStyle/>
                    <a:p>
                      <a:pPr algn="l" fontAlgn="b"/>
                      <a:r>
                        <a:rPr lang="en-US" sz="1100" b="0" i="0" u="none" strike="noStrike">
                          <a:solidFill>
                            <a:schemeClr val="tx2"/>
                          </a:solidFill>
                          <a:effectLst/>
                          <a:latin typeface="+mn-lt"/>
                        </a:rPr>
                        <a:t>sci\agree\important to do well in science class</a:t>
                      </a:r>
                    </a:p>
                  </a:txBody>
                  <a:tcPr marL="9525" marR="9525" marT="9525" marB="0" anchor="b"/>
                </a:tc>
                <a:extLst>
                  <a:ext uri="{0D108BD9-81ED-4DB2-BD59-A6C34878D82A}">
                    <a16:rowId xmlns:a16="http://schemas.microsoft.com/office/drawing/2014/main" val="15244355"/>
                  </a:ext>
                </a:extLst>
              </a:tr>
              <a:tr h="215249">
                <a:tc>
                  <a:txBody>
                    <a:bodyPr/>
                    <a:lstStyle/>
                    <a:p>
                      <a:pPr algn="r" fontAlgn="ctr"/>
                      <a:r>
                        <a:rPr lang="en-US" sz="1100" b="0" i="0" u="none" strike="noStrike">
                          <a:solidFill>
                            <a:schemeClr val="tx2"/>
                          </a:solidFill>
                          <a:effectLst/>
                          <a:latin typeface="+mn-lt"/>
                        </a:rPr>
                        <a:t>52</a:t>
                      </a:r>
                    </a:p>
                  </a:txBody>
                  <a:tcPr marL="9525" marR="9525" marT="9525" marB="0" anchor="ctr"/>
                </a:tc>
                <a:tc>
                  <a:txBody>
                    <a:bodyPr/>
                    <a:lstStyle/>
                    <a:p>
                      <a:pPr algn="l" fontAlgn="ctr"/>
                      <a:r>
                        <a:rPr lang="en-US" sz="1100" b="0" i="0" u="none" strike="noStrike">
                          <a:solidFill>
                            <a:schemeClr val="tx2"/>
                          </a:solidFill>
                          <a:effectLst/>
                          <a:latin typeface="+mn-lt"/>
                        </a:rPr>
                        <a:t>bsbm38aa</a:t>
                      </a:r>
                    </a:p>
                  </a:txBody>
                  <a:tcPr marL="9525" marR="9525" marT="9525" marB="0" anchor="ctr"/>
                </a:tc>
                <a:tc>
                  <a:txBody>
                    <a:bodyPr/>
                    <a:lstStyle/>
                    <a:p>
                      <a:pPr algn="l" fontAlgn="b"/>
                      <a:r>
                        <a:rPr lang="en-US" sz="1100" b="0" i="0" u="none" strike="noStrike">
                          <a:solidFill>
                            <a:schemeClr val="tx2"/>
                          </a:solidFill>
                          <a:effectLst/>
                          <a:latin typeface="+mn-lt"/>
                        </a:rPr>
                        <a:t>math\how often tch give you hmwk\mat</a:t>
                      </a:r>
                    </a:p>
                  </a:txBody>
                  <a:tcPr marL="9525" marR="9525" marT="9525" marB="0" anchor="b"/>
                </a:tc>
                <a:extLst>
                  <a:ext uri="{0D108BD9-81ED-4DB2-BD59-A6C34878D82A}">
                    <a16:rowId xmlns:a16="http://schemas.microsoft.com/office/drawing/2014/main" val="4284543240"/>
                  </a:ext>
                </a:extLst>
              </a:tr>
              <a:tr h="215249">
                <a:tc>
                  <a:txBody>
                    <a:bodyPr/>
                    <a:lstStyle/>
                    <a:p>
                      <a:pPr algn="r" fontAlgn="ctr"/>
                      <a:r>
                        <a:rPr lang="en-US" sz="1100" b="0" i="0" u="none" strike="noStrike">
                          <a:solidFill>
                            <a:schemeClr val="tx2"/>
                          </a:solidFill>
                          <a:effectLst/>
                          <a:latin typeface="+mn-lt"/>
                        </a:rPr>
                        <a:t>53</a:t>
                      </a:r>
                    </a:p>
                  </a:txBody>
                  <a:tcPr marL="9525" marR="9525" marT="9525" marB="0" anchor="ctr"/>
                </a:tc>
                <a:tc>
                  <a:txBody>
                    <a:bodyPr/>
                    <a:lstStyle/>
                    <a:p>
                      <a:pPr algn="l" fontAlgn="ctr"/>
                      <a:r>
                        <a:rPr lang="en-US" sz="1100" b="0" i="0" u="none" strike="noStrike">
                          <a:solidFill>
                            <a:schemeClr val="tx2"/>
                          </a:solidFill>
                          <a:effectLst/>
                          <a:latin typeface="+mn-lt"/>
                        </a:rPr>
                        <a:t>bsdmwkhw</a:t>
                      </a:r>
                    </a:p>
                  </a:txBody>
                  <a:tcPr marL="9525" marR="9525" marT="9525" marB="0" anchor="ctr"/>
                </a:tc>
                <a:tc>
                  <a:txBody>
                    <a:bodyPr/>
                    <a:lstStyle/>
                    <a:p>
                      <a:pPr algn="l" fontAlgn="b"/>
                      <a:r>
                        <a:rPr lang="en-US" sz="1100" b="0" i="0" u="none" strike="noStrike">
                          <a:solidFill>
                            <a:schemeClr val="tx2"/>
                          </a:solidFill>
                          <a:effectLst/>
                          <a:latin typeface="+mn-lt"/>
                        </a:rPr>
                        <a:t>weekly time spent on math homework</a:t>
                      </a:r>
                    </a:p>
                  </a:txBody>
                  <a:tcPr marL="9525" marR="9525" marT="9525" marB="0" anchor="b"/>
                </a:tc>
                <a:extLst>
                  <a:ext uri="{0D108BD9-81ED-4DB2-BD59-A6C34878D82A}">
                    <a16:rowId xmlns:a16="http://schemas.microsoft.com/office/drawing/2014/main" val="428638946"/>
                  </a:ext>
                </a:extLst>
              </a:tr>
              <a:tr h="215249">
                <a:tc>
                  <a:txBody>
                    <a:bodyPr/>
                    <a:lstStyle/>
                    <a:p>
                      <a:pPr algn="r" fontAlgn="ctr"/>
                      <a:r>
                        <a:rPr lang="en-US" sz="1100" b="0" i="0" u="none" strike="noStrike">
                          <a:solidFill>
                            <a:schemeClr val="tx2"/>
                          </a:solidFill>
                          <a:effectLst/>
                          <a:latin typeface="+mn-lt"/>
                        </a:rPr>
                        <a:t>54</a:t>
                      </a:r>
                    </a:p>
                  </a:txBody>
                  <a:tcPr marL="9525" marR="9525" marT="9525" marB="0" anchor="ctr"/>
                </a:tc>
                <a:tc>
                  <a:txBody>
                    <a:bodyPr/>
                    <a:lstStyle/>
                    <a:p>
                      <a:pPr algn="l" fontAlgn="ctr"/>
                      <a:r>
                        <a:rPr lang="en-US" sz="1100" b="0" i="0" u="none" strike="noStrike">
                          <a:solidFill>
                            <a:schemeClr val="tx2"/>
                          </a:solidFill>
                          <a:effectLst/>
                          <a:latin typeface="+mn-lt"/>
                        </a:rPr>
                        <a:t>bsdswkhs</a:t>
                      </a:r>
                    </a:p>
                  </a:txBody>
                  <a:tcPr marL="9525" marR="9525" marT="9525" marB="0" anchor="ctr"/>
                </a:tc>
                <a:tc>
                  <a:txBody>
                    <a:bodyPr/>
                    <a:lstStyle/>
                    <a:p>
                      <a:pPr algn="l" fontAlgn="b"/>
                      <a:r>
                        <a:rPr lang="en-US" sz="1100" b="0" i="0" u="none" strike="noStrike">
                          <a:solidFill>
                            <a:schemeClr val="tx2"/>
                          </a:solidFill>
                          <a:effectLst/>
                          <a:latin typeface="+mn-lt"/>
                        </a:rPr>
                        <a:t>weekly time spent on science homework</a:t>
                      </a:r>
                    </a:p>
                  </a:txBody>
                  <a:tcPr marL="9525" marR="9525" marT="9525" marB="0" anchor="b"/>
                </a:tc>
                <a:extLst>
                  <a:ext uri="{0D108BD9-81ED-4DB2-BD59-A6C34878D82A}">
                    <a16:rowId xmlns:a16="http://schemas.microsoft.com/office/drawing/2014/main" val="1141923608"/>
                  </a:ext>
                </a:extLst>
              </a:tr>
              <a:tr h="215249">
                <a:tc>
                  <a:txBody>
                    <a:bodyPr/>
                    <a:lstStyle/>
                    <a:p>
                      <a:pPr algn="r" fontAlgn="ctr"/>
                      <a:r>
                        <a:rPr lang="en-US" sz="1100" b="0" i="0" u="none" strike="noStrike">
                          <a:solidFill>
                            <a:schemeClr val="tx2"/>
                          </a:solidFill>
                          <a:effectLst/>
                          <a:latin typeface="+mn-lt"/>
                        </a:rPr>
                        <a:t>55</a:t>
                      </a:r>
                    </a:p>
                  </a:txBody>
                  <a:tcPr marL="9525" marR="9525" marT="9525" marB="0" anchor="ctr"/>
                </a:tc>
                <a:tc>
                  <a:txBody>
                    <a:bodyPr/>
                    <a:lstStyle/>
                    <a:p>
                      <a:pPr algn="l" fontAlgn="ctr"/>
                      <a:r>
                        <a:rPr lang="en-US" sz="1100" b="0" i="0" u="none" strike="noStrike">
                          <a:solidFill>
                            <a:schemeClr val="tx2"/>
                          </a:solidFill>
                          <a:effectLst/>
                          <a:latin typeface="+mn-lt"/>
                        </a:rPr>
                        <a:t>bcbg03a</a:t>
                      </a:r>
                    </a:p>
                  </a:txBody>
                  <a:tcPr marL="9525" marR="9525" marT="9525" marB="0" anchor="ctr"/>
                </a:tc>
                <a:tc>
                  <a:txBody>
                    <a:bodyPr/>
                    <a:lstStyle/>
                    <a:p>
                      <a:pPr algn="l" fontAlgn="b"/>
                      <a:r>
                        <a:rPr lang="en-US" sz="1100" b="0" i="0" u="none" strike="noStrike" dirty="0">
                          <a:solidFill>
                            <a:schemeClr val="tx2"/>
                          </a:solidFill>
                          <a:effectLst/>
                          <a:latin typeface="+mn-lt"/>
                        </a:rPr>
                        <a:t>gen\students background\economic </a:t>
                      </a:r>
                      <a:r>
                        <a:rPr lang="en-US" sz="1100" b="0" i="0" u="none" strike="noStrike" dirty="0" err="1">
                          <a:solidFill>
                            <a:schemeClr val="tx2"/>
                          </a:solidFill>
                          <a:effectLst/>
                          <a:latin typeface="+mn-lt"/>
                        </a:rPr>
                        <a:t>disadva</a:t>
                      </a:r>
                      <a:endParaRPr lang="en-US" sz="1100" b="0" i="0" u="none" strike="noStrike" dirty="0">
                        <a:solidFill>
                          <a:schemeClr val="tx2"/>
                        </a:solidFill>
                        <a:effectLst/>
                        <a:latin typeface="+mn-lt"/>
                      </a:endParaRPr>
                    </a:p>
                  </a:txBody>
                  <a:tcPr marL="9525" marR="9525" marT="9525" marB="0" anchor="b"/>
                </a:tc>
                <a:extLst>
                  <a:ext uri="{0D108BD9-81ED-4DB2-BD59-A6C34878D82A}">
                    <a16:rowId xmlns:a16="http://schemas.microsoft.com/office/drawing/2014/main" val="4246053256"/>
                  </a:ext>
                </a:extLst>
              </a:tr>
              <a:tr h="215249">
                <a:tc>
                  <a:txBody>
                    <a:bodyPr/>
                    <a:lstStyle/>
                    <a:p>
                      <a:pPr algn="r" fontAlgn="ctr"/>
                      <a:r>
                        <a:rPr lang="en-US" sz="1100" b="0" i="0" u="none" strike="noStrike">
                          <a:solidFill>
                            <a:schemeClr val="tx2"/>
                          </a:solidFill>
                          <a:effectLst/>
                          <a:latin typeface="+mn-lt"/>
                        </a:rPr>
                        <a:t>56</a:t>
                      </a:r>
                    </a:p>
                  </a:txBody>
                  <a:tcPr marL="9525" marR="9525" marT="9525" marB="0" anchor="ctr"/>
                </a:tc>
                <a:tc>
                  <a:txBody>
                    <a:bodyPr/>
                    <a:lstStyle/>
                    <a:p>
                      <a:pPr algn="l" fontAlgn="ctr"/>
                      <a:r>
                        <a:rPr lang="en-US" sz="1100" b="0" i="0" u="none" strike="noStrike">
                          <a:solidFill>
                            <a:schemeClr val="tx2"/>
                          </a:solidFill>
                          <a:effectLst/>
                          <a:latin typeface="+mn-lt"/>
                        </a:rPr>
                        <a:t>bcbg03b</a:t>
                      </a:r>
                    </a:p>
                  </a:txBody>
                  <a:tcPr marL="9525" marR="9525" marT="9525" marB="0" anchor="ctr"/>
                </a:tc>
                <a:tc>
                  <a:txBody>
                    <a:bodyPr/>
                    <a:lstStyle/>
                    <a:p>
                      <a:pPr algn="l" fontAlgn="b"/>
                      <a:r>
                        <a:rPr lang="en-US" sz="1100" b="0" i="0" u="none" strike="noStrike">
                          <a:solidFill>
                            <a:schemeClr val="tx2"/>
                          </a:solidFill>
                          <a:effectLst/>
                          <a:latin typeface="+mn-lt"/>
                        </a:rPr>
                        <a:t>gen\students background\economic affluen</a:t>
                      </a:r>
                    </a:p>
                  </a:txBody>
                  <a:tcPr marL="9525" marR="9525" marT="9525" marB="0" anchor="b"/>
                </a:tc>
                <a:extLst>
                  <a:ext uri="{0D108BD9-81ED-4DB2-BD59-A6C34878D82A}">
                    <a16:rowId xmlns:a16="http://schemas.microsoft.com/office/drawing/2014/main" val="4165925308"/>
                  </a:ext>
                </a:extLst>
              </a:tr>
              <a:tr h="215249">
                <a:tc>
                  <a:txBody>
                    <a:bodyPr/>
                    <a:lstStyle/>
                    <a:p>
                      <a:pPr algn="r" fontAlgn="ctr"/>
                      <a:r>
                        <a:rPr lang="en-US" sz="1100" b="0" i="0" u="none" strike="noStrike">
                          <a:solidFill>
                            <a:schemeClr val="tx2"/>
                          </a:solidFill>
                          <a:effectLst/>
                          <a:latin typeface="+mn-lt"/>
                        </a:rPr>
                        <a:t>57</a:t>
                      </a:r>
                    </a:p>
                  </a:txBody>
                  <a:tcPr marL="9525" marR="9525" marT="9525" marB="0" anchor="ctr"/>
                </a:tc>
                <a:tc>
                  <a:txBody>
                    <a:bodyPr/>
                    <a:lstStyle/>
                    <a:p>
                      <a:pPr algn="l" fontAlgn="ctr"/>
                      <a:r>
                        <a:rPr lang="en-US" sz="1100" b="0" i="0" u="none" strike="noStrike">
                          <a:solidFill>
                            <a:schemeClr val="tx2"/>
                          </a:solidFill>
                          <a:effectLst/>
                          <a:latin typeface="+mn-lt"/>
                        </a:rPr>
                        <a:t>bcbg04</a:t>
                      </a:r>
                    </a:p>
                  </a:txBody>
                  <a:tcPr marL="9525" marR="9525" marT="9525" marB="0" anchor="ctr"/>
                </a:tc>
                <a:tc>
                  <a:txBody>
                    <a:bodyPr/>
                    <a:lstStyle/>
                    <a:p>
                      <a:pPr algn="l" fontAlgn="b"/>
                      <a:r>
                        <a:rPr lang="en-US" sz="1100" b="0" i="0" u="none" strike="noStrike" dirty="0">
                          <a:solidFill>
                            <a:schemeClr val="tx2"/>
                          </a:solidFill>
                          <a:effectLst/>
                          <a:latin typeface="+mn-lt"/>
                        </a:rPr>
                        <a:t>gen\percent of students &lt;</a:t>
                      </a:r>
                      <a:r>
                        <a:rPr lang="en-US" sz="1100" b="0" i="0" u="none" strike="noStrike" dirty="0" err="1">
                          <a:solidFill>
                            <a:schemeClr val="tx2"/>
                          </a:solidFill>
                          <a:effectLst/>
                          <a:latin typeface="+mn-lt"/>
                        </a:rPr>
                        <a:t>lang</a:t>
                      </a:r>
                      <a:r>
                        <a:rPr lang="en-US" sz="1100" b="0" i="0" u="none" strike="noStrike" dirty="0">
                          <a:solidFill>
                            <a:schemeClr val="tx2"/>
                          </a:solidFill>
                          <a:effectLst/>
                          <a:latin typeface="+mn-lt"/>
                        </a:rPr>
                        <a:t> of test&gt;</a:t>
                      </a:r>
                    </a:p>
                  </a:txBody>
                  <a:tcPr marL="9525" marR="9525" marT="9525" marB="0" anchor="b"/>
                </a:tc>
                <a:extLst>
                  <a:ext uri="{0D108BD9-81ED-4DB2-BD59-A6C34878D82A}">
                    <a16:rowId xmlns:a16="http://schemas.microsoft.com/office/drawing/2014/main" val="2070791255"/>
                  </a:ext>
                </a:extLst>
              </a:tr>
              <a:tr h="215249">
                <a:tc>
                  <a:txBody>
                    <a:bodyPr/>
                    <a:lstStyle/>
                    <a:p>
                      <a:pPr algn="r" fontAlgn="ctr"/>
                      <a:r>
                        <a:rPr lang="en-US" sz="1100" b="0" i="0" u="none" strike="noStrike">
                          <a:solidFill>
                            <a:schemeClr val="tx2"/>
                          </a:solidFill>
                          <a:effectLst/>
                          <a:latin typeface="+mn-lt"/>
                        </a:rPr>
                        <a:t>58</a:t>
                      </a:r>
                    </a:p>
                  </a:txBody>
                  <a:tcPr marL="9525" marR="9525" marT="9525" marB="0" anchor="ctr"/>
                </a:tc>
                <a:tc>
                  <a:txBody>
                    <a:bodyPr/>
                    <a:lstStyle/>
                    <a:p>
                      <a:pPr algn="l" fontAlgn="ctr"/>
                      <a:r>
                        <a:rPr lang="en-US" sz="1100" b="0" i="0" u="none" strike="noStrike">
                          <a:solidFill>
                            <a:schemeClr val="tx2"/>
                          </a:solidFill>
                          <a:effectLst/>
                          <a:latin typeface="+mn-lt"/>
                        </a:rPr>
                        <a:t>bcbg05a</a:t>
                      </a:r>
                    </a:p>
                  </a:txBody>
                  <a:tcPr marL="9525" marR="9525" marT="9525" marB="0" anchor="ctr"/>
                </a:tc>
                <a:tc>
                  <a:txBody>
                    <a:bodyPr/>
                    <a:lstStyle/>
                    <a:p>
                      <a:pPr algn="l" fontAlgn="b"/>
                      <a:r>
                        <a:rPr lang="en-US" sz="1100" b="0" i="0" u="none" strike="noStrike">
                          <a:solidFill>
                            <a:schemeClr val="tx2"/>
                          </a:solidFill>
                          <a:effectLst/>
                          <a:latin typeface="+mn-lt"/>
                        </a:rPr>
                        <a:t>gen\how many people live in area</a:t>
                      </a:r>
                    </a:p>
                  </a:txBody>
                  <a:tcPr marL="9525" marR="9525" marT="9525" marB="0" anchor="b"/>
                </a:tc>
                <a:extLst>
                  <a:ext uri="{0D108BD9-81ED-4DB2-BD59-A6C34878D82A}">
                    <a16:rowId xmlns:a16="http://schemas.microsoft.com/office/drawing/2014/main" val="348677139"/>
                  </a:ext>
                </a:extLst>
              </a:tr>
              <a:tr h="215249">
                <a:tc>
                  <a:txBody>
                    <a:bodyPr/>
                    <a:lstStyle/>
                    <a:p>
                      <a:pPr algn="r" fontAlgn="ctr"/>
                      <a:r>
                        <a:rPr lang="en-US" sz="1100" b="0" i="0" u="none" strike="noStrike">
                          <a:solidFill>
                            <a:schemeClr val="tx2"/>
                          </a:solidFill>
                          <a:effectLst/>
                          <a:latin typeface="+mn-lt"/>
                        </a:rPr>
                        <a:t>59</a:t>
                      </a:r>
                    </a:p>
                  </a:txBody>
                  <a:tcPr marL="9525" marR="9525" marT="9525" marB="0" anchor="ctr"/>
                </a:tc>
                <a:tc>
                  <a:txBody>
                    <a:bodyPr/>
                    <a:lstStyle/>
                    <a:p>
                      <a:pPr algn="l" fontAlgn="ctr"/>
                      <a:r>
                        <a:rPr lang="en-US" sz="1100" b="0" i="0" u="none" strike="noStrike">
                          <a:solidFill>
                            <a:schemeClr val="tx2"/>
                          </a:solidFill>
                          <a:effectLst/>
                          <a:latin typeface="+mn-lt"/>
                        </a:rPr>
                        <a:t>bcbg05b</a:t>
                      </a:r>
                    </a:p>
                  </a:txBody>
                  <a:tcPr marL="9525" marR="9525" marT="9525" marB="0" anchor="ctr"/>
                </a:tc>
                <a:tc>
                  <a:txBody>
                    <a:bodyPr/>
                    <a:lstStyle/>
                    <a:p>
                      <a:pPr algn="l" fontAlgn="b"/>
                      <a:r>
                        <a:rPr lang="en-US" sz="1100" b="0" i="0" u="none" strike="noStrike">
                          <a:solidFill>
                            <a:schemeClr val="tx2"/>
                          </a:solidFill>
                          <a:effectLst/>
                          <a:latin typeface="+mn-lt"/>
                        </a:rPr>
                        <a:t>gen\immediate area of sch location</a:t>
                      </a:r>
                    </a:p>
                  </a:txBody>
                  <a:tcPr marL="9525" marR="9525" marT="9525" marB="0" anchor="b"/>
                </a:tc>
                <a:extLst>
                  <a:ext uri="{0D108BD9-81ED-4DB2-BD59-A6C34878D82A}">
                    <a16:rowId xmlns:a16="http://schemas.microsoft.com/office/drawing/2014/main" val="3676444175"/>
                  </a:ext>
                </a:extLst>
              </a:tr>
              <a:tr h="215249">
                <a:tc>
                  <a:txBody>
                    <a:bodyPr/>
                    <a:lstStyle/>
                    <a:p>
                      <a:pPr algn="r" fontAlgn="ctr"/>
                      <a:r>
                        <a:rPr lang="en-US" sz="1100" b="0" i="0" u="none" strike="noStrike">
                          <a:solidFill>
                            <a:schemeClr val="tx2"/>
                          </a:solidFill>
                          <a:effectLst/>
                          <a:latin typeface="+mn-lt"/>
                        </a:rPr>
                        <a:t>60</a:t>
                      </a:r>
                    </a:p>
                  </a:txBody>
                  <a:tcPr marL="9525" marR="9525" marT="9525" marB="0" anchor="ctr"/>
                </a:tc>
                <a:tc>
                  <a:txBody>
                    <a:bodyPr/>
                    <a:lstStyle/>
                    <a:p>
                      <a:pPr algn="l" fontAlgn="ctr"/>
                      <a:r>
                        <a:rPr lang="en-US" sz="1100" b="0" i="0" u="none" strike="noStrike">
                          <a:solidFill>
                            <a:schemeClr val="tx2"/>
                          </a:solidFill>
                          <a:effectLst/>
                          <a:latin typeface="+mn-lt"/>
                        </a:rPr>
                        <a:t>bcbg06a</a:t>
                      </a:r>
                    </a:p>
                  </a:txBody>
                  <a:tcPr marL="9525" marR="9525" marT="9525" marB="0" anchor="ctr"/>
                </a:tc>
                <a:tc>
                  <a:txBody>
                    <a:bodyPr/>
                    <a:lstStyle/>
                    <a:p>
                      <a:pPr algn="l" fontAlgn="b"/>
                      <a:r>
                        <a:rPr lang="en-US" sz="1100" b="0" i="0" u="none" strike="noStrike">
                          <a:solidFill>
                            <a:schemeClr val="tx2"/>
                          </a:solidFill>
                          <a:effectLst/>
                          <a:latin typeface="+mn-lt"/>
                        </a:rPr>
                        <a:t>gen\free meals\breakfast</a:t>
                      </a:r>
                    </a:p>
                  </a:txBody>
                  <a:tcPr marL="9525" marR="9525" marT="9525" marB="0" anchor="b"/>
                </a:tc>
                <a:extLst>
                  <a:ext uri="{0D108BD9-81ED-4DB2-BD59-A6C34878D82A}">
                    <a16:rowId xmlns:a16="http://schemas.microsoft.com/office/drawing/2014/main" val="2719100673"/>
                  </a:ext>
                </a:extLst>
              </a:tr>
              <a:tr h="215249">
                <a:tc>
                  <a:txBody>
                    <a:bodyPr/>
                    <a:lstStyle/>
                    <a:p>
                      <a:pPr algn="r" fontAlgn="ctr"/>
                      <a:r>
                        <a:rPr lang="en-US" sz="1100" b="0" i="0" u="none" strike="noStrike">
                          <a:solidFill>
                            <a:schemeClr val="tx2"/>
                          </a:solidFill>
                          <a:effectLst/>
                          <a:latin typeface="+mn-lt"/>
                        </a:rPr>
                        <a:t>61</a:t>
                      </a:r>
                    </a:p>
                  </a:txBody>
                  <a:tcPr marL="9525" marR="9525" marT="9525" marB="0" anchor="ctr"/>
                </a:tc>
                <a:tc>
                  <a:txBody>
                    <a:bodyPr/>
                    <a:lstStyle/>
                    <a:p>
                      <a:pPr algn="l" fontAlgn="ctr"/>
                      <a:r>
                        <a:rPr lang="en-US" sz="1100" b="0" i="0" u="none" strike="noStrike">
                          <a:solidFill>
                            <a:schemeClr val="tx2"/>
                          </a:solidFill>
                          <a:effectLst/>
                          <a:latin typeface="+mn-lt"/>
                        </a:rPr>
                        <a:t>bcbg06b</a:t>
                      </a:r>
                    </a:p>
                  </a:txBody>
                  <a:tcPr marL="9525" marR="9525" marT="9525" marB="0" anchor="ctr"/>
                </a:tc>
                <a:tc>
                  <a:txBody>
                    <a:bodyPr/>
                    <a:lstStyle/>
                    <a:p>
                      <a:pPr algn="l" fontAlgn="b"/>
                      <a:r>
                        <a:rPr lang="en-US" sz="1100" b="0" i="0" u="none" strike="noStrike">
                          <a:solidFill>
                            <a:schemeClr val="tx2"/>
                          </a:solidFill>
                          <a:effectLst/>
                          <a:latin typeface="+mn-lt"/>
                        </a:rPr>
                        <a:t>gen\free meals\lunch</a:t>
                      </a:r>
                    </a:p>
                  </a:txBody>
                  <a:tcPr marL="9525" marR="9525" marT="9525" marB="0" anchor="b"/>
                </a:tc>
                <a:extLst>
                  <a:ext uri="{0D108BD9-81ED-4DB2-BD59-A6C34878D82A}">
                    <a16:rowId xmlns:a16="http://schemas.microsoft.com/office/drawing/2014/main" val="3276254314"/>
                  </a:ext>
                </a:extLst>
              </a:tr>
              <a:tr h="215249">
                <a:tc>
                  <a:txBody>
                    <a:bodyPr/>
                    <a:lstStyle/>
                    <a:p>
                      <a:pPr algn="r" fontAlgn="ctr"/>
                      <a:r>
                        <a:rPr lang="en-US" sz="1100" b="0" i="0" u="none" strike="noStrike">
                          <a:solidFill>
                            <a:schemeClr val="tx2"/>
                          </a:solidFill>
                          <a:effectLst/>
                          <a:latin typeface="+mn-lt"/>
                        </a:rPr>
                        <a:t>62</a:t>
                      </a:r>
                    </a:p>
                  </a:txBody>
                  <a:tcPr marL="9525" marR="9525" marT="9525" marB="0" anchor="ctr"/>
                </a:tc>
                <a:tc>
                  <a:txBody>
                    <a:bodyPr/>
                    <a:lstStyle/>
                    <a:p>
                      <a:pPr algn="l" fontAlgn="ctr"/>
                      <a:r>
                        <a:rPr lang="en-US" sz="1100" b="0" i="0" u="none" strike="noStrike">
                          <a:solidFill>
                            <a:schemeClr val="tx2"/>
                          </a:solidFill>
                          <a:effectLst/>
                          <a:latin typeface="+mn-lt"/>
                        </a:rPr>
                        <a:t>bcbg07c</a:t>
                      </a:r>
                    </a:p>
                  </a:txBody>
                  <a:tcPr marL="9525" marR="9525" marT="9525" marB="0" anchor="ctr"/>
                </a:tc>
                <a:tc>
                  <a:txBody>
                    <a:bodyPr/>
                    <a:lstStyle/>
                    <a:p>
                      <a:pPr algn="l" fontAlgn="b"/>
                      <a:r>
                        <a:rPr lang="en-US" sz="1100" b="0" i="0" u="none" strike="noStrike">
                          <a:solidFill>
                            <a:schemeClr val="tx2"/>
                          </a:solidFill>
                          <a:effectLst/>
                          <a:latin typeface="+mn-lt"/>
                        </a:rPr>
                        <a:t>gen\instructional days in 1 calender week</a:t>
                      </a:r>
                    </a:p>
                  </a:txBody>
                  <a:tcPr marL="9525" marR="9525" marT="9525" marB="0" anchor="b"/>
                </a:tc>
                <a:extLst>
                  <a:ext uri="{0D108BD9-81ED-4DB2-BD59-A6C34878D82A}">
                    <a16:rowId xmlns:a16="http://schemas.microsoft.com/office/drawing/2014/main" val="2420768642"/>
                  </a:ext>
                </a:extLst>
              </a:tr>
              <a:tr h="215249">
                <a:tc>
                  <a:txBody>
                    <a:bodyPr/>
                    <a:lstStyle/>
                    <a:p>
                      <a:pPr algn="r" fontAlgn="ctr"/>
                      <a:r>
                        <a:rPr lang="en-US" sz="1100" b="0" i="0" u="none" strike="noStrike">
                          <a:solidFill>
                            <a:schemeClr val="tx2"/>
                          </a:solidFill>
                          <a:effectLst/>
                          <a:latin typeface="+mn-lt"/>
                        </a:rPr>
                        <a:t>63</a:t>
                      </a:r>
                    </a:p>
                  </a:txBody>
                  <a:tcPr marL="9525" marR="9525" marT="9525" marB="0" anchor="ctr"/>
                </a:tc>
                <a:tc>
                  <a:txBody>
                    <a:bodyPr/>
                    <a:lstStyle/>
                    <a:p>
                      <a:pPr algn="l" fontAlgn="ctr"/>
                      <a:r>
                        <a:rPr lang="en-US" sz="1100" b="0" i="0" u="none" strike="noStrike">
                          <a:solidFill>
                            <a:schemeClr val="tx2"/>
                          </a:solidFill>
                          <a:effectLst/>
                          <a:latin typeface="+mn-lt"/>
                        </a:rPr>
                        <a:t>bcbg16a</a:t>
                      </a:r>
                    </a:p>
                  </a:txBody>
                  <a:tcPr marL="9525" marR="9525" marT="9525" marB="0" anchor="ctr"/>
                </a:tc>
                <a:tc>
                  <a:txBody>
                    <a:bodyPr/>
                    <a:lstStyle/>
                    <a:p>
                      <a:pPr algn="l" fontAlgn="b"/>
                      <a:r>
                        <a:rPr lang="en-US" sz="1100" b="0" i="0" u="none" strike="noStrike">
                          <a:solidFill>
                            <a:schemeClr val="tx2"/>
                          </a:solidFill>
                          <a:effectLst/>
                          <a:latin typeface="+mn-lt"/>
                        </a:rPr>
                        <a:t>gen\fill teaching vacancies\math</a:t>
                      </a:r>
                    </a:p>
                  </a:txBody>
                  <a:tcPr marL="9525" marR="9525" marT="9525" marB="0" anchor="b"/>
                </a:tc>
                <a:extLst>
                  <a:ext uri="{0D108BD9-81ED-4DB2-BD59-A6C34878D82A}">
                    <a16:rowId xmlns:a16="http://schemas.microsoft.com/office/drawing/2014/main" val="1506656543"/>
                  </a:ext>
                </a:extLst>
              </a:tr>
              <a:tr h="215249">
                <a:tc>
                  <a:txBody>
                    <a:bodyPr/>
                    <a:lstStyle/>
                    <a:p>
                      <a:pPr algn="r" fontAlgn="ctr"/>
                      <a:r>
                        <a:rPr lang="en-US" sz="1100" b="0" i="0" u="none" strike="noStrike">
                          <a:solidFill>
                            <a:schemeClr val="tx2"/>
                          </a:solidFill>
                          <a:effectLst/>
                          <a:latin typeface="+mn-lt"/>
                        </a:rPr>
                        <a:t>64</a:t>
                      </a:r>
                    </a:p>
                  </a:txBody>
                  <a:tcPr marL="9525" marR="9525" marT="9525" marB="0" anchor="ctr"/>
                </a:tc>
                <a:tc>
                  <a:txBody>
                    <a:bodyPr/>
                    <a:lstStyle/>
                    <a:p>
                      <a:pPr algn="l" fontAlgn="ctr"/>
                      <a:r>
                        <a:rPr lang="en-US" sz="1100" b="0" i="0" u="none" strike="noStrike">
                          <a:solidFill>
                            <a:schemeClr val="tx2"/>
                          </a:solidFill>
                          <a:effectLst/>
                          <a:latin typeface="+mn-lt"/>
                        </a:rPr>
                        <a:t>bcbg16b</a:t>
                      </a:r>
                    </a:p>
                  </a:txBody>
                  <a:tcPr marL="9525" marR="9525" marT="9525" marB="0" anchor="ctr"/>
                </a:tc>
                <a:tc>
                  <a:txBody>
                    <a:bodyPr/>
                    <a:lstStyle/>
                    <a:p>
                      <a:pPr algn="l" fontAlgn="b"/>
                      <a:r>
                        <a:rPr lang="en-US" sz="1100" b="0" i="0" u="none" strike="noStrike">
                          <a:solidFill>
                            <a:schemeClr val="tx2"/>
                          </a:solidFill>
                          <a:effectLst/>
                          <a:latin typeface="+mn-lt"/>
                        </a:rPr>
                        <a:t>gen\fill teaching vacancies\science</a:t>
                      </a:r>
                    </a:p>
                  </a:txBody>
                  <a:tcPr marL="9525" marR="9525" marT="9525" marB="0" anchor="b"/>
                </a:tc>
                <a:extLst>
                  <a:ext uri="{0D108BD9-81ED-4DB2-BD59-A6C34878D82A}">
                    <a16:rowId xmlns:a16="http://schemas.microsoft.com/office/drawing/2014/main" val="1902393663"/>
                  </a:ext>
                </a:extLst>
              </a:tr>
              <a:tr h="215249">
                <a:tc>
                  <a:txBody>
                    <a:bodyPr/>
                    <a:lstStyle/>
                    <a:p>
                      <a:pPr algn="r" fontAlgn="ctr"/>
                      <a:r>
                        <a:rPr lang="en-US" sz="1100" b="0" i="0" u="none" strike="noStrike">
                          <a:solidFill>
                            <a:schemeClr val="tx2"/>
                          </a:solidFill>
                          <a:effectLst/>
                          <a:latin typeface="+mn-lt"/>
                        </a:rPr>
                        <a:t>65</a:t>
                      </a:r>
                    </a:p>
                  </a:txBody>
                  <a:tcPr marL="9525" marR="9525" marT="9525" marB="0" anchor="ctr"/>
                </a:tc>
                <a:tc>
                  <a:txBody>
                    <a:bodyPr/>
                    <a:lstStyle/>
                    <a:p>
                      <a:pPr algn="l" fontAlgn="ctr"/>
                      <a:r>
                        <a:rPr lang="en-US" sz="1100" b="0" i="0" u="none" strike="noStrike">
                          <a:solidFill>
                            <a:schemeClr val="tx2"/>
                          </a:solidFill>
                          <a:effectLst/>
                          <a:latin typeface="+mn-lt"/>
                        </a:rPr>
                        <a:t>bcbg16c</a:t>
                      </a:r>
                    </a:p>
                  </a:txBody>
                  <a:tcPr marL="9525" marR="9525" marT="9525" marB="0" anchor="ctr"/>
                </a:tc>
                <a:tc>
                  <a:txBody>
                    <a:bodyPr/>
                    <a:lstStyle/>
                    <a:p>
                      <a:pPr algn="l" fontAlgn="b"/>
                      <a:r>
                        <a:rPr lang="en-US" sz="1100" b="0" i="0" u="none" strike="noStrike">
                          <a:solidFill>
                            <a:schemeClr val="tx2"/>
                          </a:solidFill>
                          <a:effectLst/>
                          <a:latin typeface="+mn-lt"/>
                        </a:rPr>
                        <a:t>gen\fill teaching vacancies\other</a:t>
                      </a:r>
                    </a:p>
                  </a:txBody>
                  <a:tcPr marL="9525" marR="9525" marT="9525" marB="0" anchor="b"/>
                </a:tc>
                <a:extLst>
                  <a:ext uri="{0D108BD9-81ED-4DB2-BD59-A6C34878D82A}">
                    <a16:rowId xmlns:a16="http://schemas.microsoft.com/office/drawing/2014/main" val="3835754682"/>
                  </a:ext>
                </a:extLst>
              </a:tr>
              <a:tr h="215249">
                <a:tc>
                  <a:txBody>
                    <a:bodyPr/>
                    <a:lstStyle/>
                    <a:p>
                      <a:pPr algn="r" fontAlgn="ctr"/>
                      <a:r>
                        <a:rPr lang="en-US" sz="1100" b="0" i="0" u="none" strike="noStrike">
                          <a:solidFill>
                            <a:schemeClr val="tx2"/>
                          </a:solidFill>
                          <a:effectLst/>
                          <a:latin typeface="+mn-lt"/>
                        </a:rPr>
                        <a:t>66</a:t>
                      </a:r>
                    </a:p>
                  </a:txBody>
                  <a:tcPr marL="9525" marR="9525" marT="9525" marB="0" anchor="ctr"/>
                </a:tc>
                <a:tc>
                  <a:txBody>
                    <a:bodyPr/>
                    <a:lstStyle/>
                    <a:p>
                      <a:pPr algn="l" fontAlgn="ctr"/>
                      <a:r>
                        <a:rPr lang="en-US" sz="1100" b="0" i="0" u="none" strike="noStrike">
                          <a:solidFill>
                            <a:schemeClr val="tx2"/>
                          </a:solidFill>
                          <a:effectLst/>
                          <a:latin typeface="+mn-lt"/>
                        </a:rPr>
                        <a:t>bcbg18a</a:t>
                      </a:r>
                    </a:p>
                  </a:txBody>
                  <a:tcPr marL="9525" marR="9525" marT="9525" marB="0" anchor="ctr"/>
                </a:tc>
                <a:tc>
                  <a:txBody>
                    <a:bodyPr/>
                    <a:lstStyle/>
                    <a:p>
                      <a:pPr algn="l" fontAlgn="b"/>
                      <a:r>
                        <a:rPr lang="en-US" sz="1100" b="0" i="0" u="none" strike="noStrike">
                          <a:solidFill>
                            <a:schemeClr val="tx2"/>
                          </a:solidFill>
                          <a:effectLst/>
                          <a:latin typeface="+mn-lt"/>
                        </a:rPr>
                        <a:t>gen\degree probs teach\arriving late at school</a:t>
                      </a:r>
                    </a:p>
                  </a:txBody>
                  <a:tcPr marL="9525" marR="9525" marT="9525" marB="0" anchor="b"/>
                </a:tc>
                <a:extLst>
                  <a:ext uri="{0D108BD9-81ED-4DB2-BD59-A6C34878D82A}">
                    <a16:rowId xmlns:a16="http://schemas.microsoft.com/office/drawing/2014/main" val="3063459933"/>
                  </a:ext>
                </a:extLst>
              </a:tr>
              <a:tr h="215249">
                <a:tc>
                  <a:txBody>
                    <a:bodyPr/>
                    <a:lstStyle/>
                    <a:p>
                      <a:pPr algn="r" fontAlgn="ctr"/>
                      <a:r>
                        <a:rPr lang="en-US" sz="1100" b="0" i="0" u="none" strike="noStrike">
                          <a:solidFill>
                            <a:schemeClr val="tx2"/>
                          </a:solidFill>
                          <a:effectLst/>
                          <a:latin typeface="+mn-lt"/>
                        </a:rPr>
                        <a:t>67</a:t>
                      </a:r>
                    </a:p>
                  </a:txBody>
                  <a:tcPr marL="9525" marR="9525" marT="9525" marB="0" anchor="ctr"/>
                </a:tc>
                <a:tc>
                  <a:txBody>
                    <a:bodyPr/>
                    <a:lstStyle/>
                    <a:p>
                      <a:pPr algn="l" fontAlgn="ctr"/>
                      <a:r>
                        <a:rPr lang="en-US" sz="1100" b="0" i="0" u="none" strike="noStrike">
                          <a:solidFill>
                            <a:schemeClr val="tx2"/>
                          </a:solidFill>
                          <a:effectLst/>
                          <a:latin typeface="+mn-lt"/>
                        </a:rPr>
                        <a:t>bcbg18b</a:t>
                      </a:r>
                    </a:p>
                  </a:txBody>
                  <a:tcPr marL="9525" marR="9525" marT="9525" marB="0" anchor="ctr"/>
                </a:tc>
                <a:tc>
                  <a:txBody>
                    <a:bodyPr/>
                    <a:lstStyle/>
                    <a:p>
                      <a:pPr algn="l" fontAlgn="b"/>
                      <a:r>
                        <a:rPr lang="en-US" sz="1100" b="0" i="0" u="none" strike="noStrike">
                          <a:solidFill>
                            <a:schemeClr val="tx2"/>
                          </a:solidFill>
                          <a:effectLst/>
                          <a:latin typeface="+mn-lt"/>
                        </a:rPr>
                        <a:t>gen\degree probs teach\absenteeism</a:t>
                      </a:r>
                    </a:p>
                  </a:txBody>
                  <a:tcPr marL="9525" marR="9525" marT="9525" marB="0" anchor="b"/>
                </a:tc>
                <a:extLst>
                  <a:ext uri="{0D108BD9-81ED-4DB2-BD59-A6C34878D82A}">
                    <a16:rowId xmlns:a16="http://schemas.microsoft.com/office/drawing/2014/main" val="1815620619"/>
                  </a:ext>
                </a:extLst>
              </a:tr>
              <a:tr h="215249">
                <a:tc>
                  <a:txBody>
                    <a:bodyPr/>
                    <a:lstStyle/>
                    <a:p>
                      <a:pPr algn="r" fontAlgn="ctr"/>
                      <a:r>
                        <a:rPr lang="en-US" sz="1100" b="0" i="0" u="none" strike="noStrike">
                          <a:solidFill>
                            <a:schemeClr val="tx2"/>
                          </a:solidFill>
                          <a:effectLst/>
                          <a:latin typeface="+mn-lt"/>
                        </a:rPr>
                        <a:t>68</a:t>
                      </a:r>
                    </a:p>
                  </a:txBody>
                  <a:tcPr marL="9525" marR="9525" marT="9525" marB="0" anchor="ctr"/>
                </a:tc>
                <a:tc>
                  <a:txBody>
                    <a:bodyPr/>
                    <a:lstStyle/>
                    <a:p>
                      <a:pPr algn="l" fontAlgn="ctr"/>
                      <a:r>
                        <a:rPr lang="en-US" sz="1100" b="0" i="0" u="none" strike="noStrike">
                          <a:solidFill>
                            <a:schemeClr val="tx2"/>
                          </a:solidFill>
                          <a:effectLst/>
                          <a:latin typeface="+mn-lt"/>
                        </a:rPr>
                        <a:t>bcbg21</a:t>
                      </a:r>
                    </a:p>
                  </a:txBody>
                  <a:tcPr marL="9525" marR="9525" marT="9525" marB="0" anchor="ctr"/>
                </a:tc>
                <a:tc>
                  <a:txBody>
                    <a:bodyPr/>
                    <a:lstStyle/>
                    <a:p>
                      <a:pPr algn="l" fontAlgn="b"/>
                      <a:r>
                        <a:rPr lang="en-US" sz="1100" b="0" i="0" u="none" strike="noStrike">
                          <a:solidFill>
                            <a:schemeClr val="tx2"/>
                          </a:solidFill>
                          <a:effectLst/>
                          <a:latin typeface="+mn-lt"/>
                        </a:rPr>
                        <a:t>gen\highest level of formal education</a:t>
                      </a:r>
                    </a:p>
                  </a:txBody>
                  <a:tcPr marL="9525" marR="9525" marT="9525" marB="0" anchor="b"/>
                </a:tc>
                <a:extLst>
                  <a:ext uri="{0D108BD9-81ED-4DB2-BD59-A6C34878D82A}">
                    <a16:rowId xmlns:a16="http://schemas.microsoft.com/office/drawing/2014/main" val="538273784"/>
                  </a:ext>
                </a:extLst>
              </a:tr>
              <a:tr h="215249">
                <a:tc>
                  <a:txBody>
                    <a:bodyPr/>
                    <a:lstStyle/>
                    <a:p>
                      <a:pPr algn="r" fontAlgn="ctr"/>
                      <a:r>
                        <a:rPr lang="en-US" sz="1100" b="0" i="0" u="none" strike="noStrike">
                          <a:solidFill>
                            <a:schemeClr val="tx2"/>
                          </a:solidFill>
                          <a:effectLst/>
                          <a:latin typeface="+mn-lt"/>
                        </a:rPr>
                        <a:t>69</a:t>
                      </a:r>
                    </a:p>
                  </a:txBody>
                  <a:tcPr marL="9525" marR="9525" marT="9525" marB="0" anchor="ctr"/>
                </a:tc>
                <a:tc>
                  <a:txBody>
                    <a:bodyPr/>
                    <a:lstStyle/>
                    <a:p>
                      <a:pPr algn="l" fontAlgn="ctr"/>
                      <a:r>
                        <a:rPr lang="en-US" sz="1100" b="0" i="0" u="none" strike="noStrike">
                          <a:solidFill>
                            <a:schemeClr val="tx2"/>
                          </a:solidFill>
                          <a:effectLst/>
                          <a:latin typeface="+mn-lt"/>
                        </a:rPr>
                        <a:t>bcdg03</a:t>
                      </a:r>
                    </a:p>
                  </a:txBody>
                  <a:tcPr marL="9525" marR="9525" marT="9525" marB="0" anchor="ctr"/>
                </a:tc>
                <a:tc>
                  <a:txBody>
                    <a:bodyPr/>
                    <a:lstStyle/>
                    <a:p>
                      <a:pPr algn="l" fontAlgn="b"/>
                      <a:r>
                        <a:rPr lang="en-US" sz="1100" b="0" i="0" u="none" strike="noStrike">
                          <a:solidFill>
                            <a:schemeClr val="tx2"/>
                          </a:solidFill>
                          <a:effectLst/>
                          <a:latin typeface="+mn-lt"/>
                        </a:rPr>
                        <a:t>school composition by std background</a:t>
                      </a:r>
                    </a:p>
                  </a:txBody>
                  <a:tcPr marL="9525" marR="9525" marT="9525" marB="0" anchor="b"/>
                </a:tc>
                <a:extLst>
                  <a:ext uri="{0D108BD9-81ED-4DB2-BD59-A6C34878D82A}">
                    <a16:rowId xmlns:a16="http://schemas.microsoft.com/office/drawing/2014/main" val="2330253440"/>
                  </a:ext>
                </a:extLst>
              </a:tr>
              <a:tr h="215249">
                <a:tc>
                  <a:txBody>
                    <a:bodyPr/>
                    <a:lstStyle/>
                    <a:p>
                      <a:pPr algn="r" fontAlgn="ctr"/>
                      <a:r>
                        <a:rPr lang="en-US" sz="1100" b="0" i="0" u="none" strike="noStrike">
                          <a:solidFill>
                            <a:schemeClr val="tx2"/>
                          </a:solidFill>
                          <a:effectLst/>
                          <a:latin typeface="+mn-lt"/>
                        </a:rPr>
                        <a:t>70</a:t>
                      </a:r>
                    </a:p>
                  </a:txBody>
                  <a:tcPr marL="9525" marR="9525" marT="9525" marB="0" anchor="ctr"/>
                </a:tc>
                <a:tc>
                  <a:txBody>
                    <a:bodyPr/>
                    <a:lstStyle/>
                    <a:p>
                      <a:pPr algn="l" fontAlgn="ctr"/>
                      <a:r>
                        <a:rPr lang="en-US" sz="1100" b="0" i="0" u="none" strike="noStrike">
                          <a:solidFill>
                            <a:schemeClr val="tx2"/>
                          </a:solidFill>
                          <a:effectLst/>
                          <a:latin typeface="+mn-lt"/>
                        </a:rPr>
                        <a:t>bcbg07a</a:t>
                      </a:r>
                    </a:p>
                  </a:txBody>
                  <a:tcPr marL="9525" marR="9525" marT="9525" marB="0" anchor="ctr"/>
                </a:tc>
                <a:tc>
                  <a:txBody>
                    <a:bodyPr/>
                    <a:lstStyle/>
                    <a:p>
                      <a:pPr algn="l" fontAlgn="b"/>
                      <a:r>
                        <a:rPr lang="en-US" sz="1100" b="0" i="0" u="none" strike="noStrike">
                          <a:solidFill>
                            <a:schemeClr val="tx2"/>
                          </a:solidFill>
                          <a:effectLst/>
                          <a:latin typeface="+mn-lt"/>
                        </a:rPr>
                        <a:t>gen\instructional days per year</a:t>
                      </a:r>
                    </a:p>
                  </a:txBody>
                  <a:tcPr marL="9525" marR="9525" marT="9525" marB="0" anchor="b"/>
                </a:tc>
                <a:extLst>
                  <a:ext uri="{0D108BD9-81ED-4DB2-BD59-A6C34878D82A}">
                    <a16:rowId xmlns:a16="http://schemas.microsoft.com/office/drawing/2014/main" val="1168484030"/>
                  </a:ext>
                </a:extLst>
              </a:tr>
              <a:tr h="215249">
                <a:tc>
                  <a:txBody>
                    <a:bodyPr/>
                    <a:lstStyle/>
                    <a:p>
                      <a:pPr algn="r" fontAlgn="ctr"/>
                      <a:r>
                        <a:rPr lang="en-US" sz="1100" b="0" i="0" u="none" strike="noStrike">
                          <a:solidFill>
                            <a:schemeClr val="tx2"/>
                          </a:solidFill>
                          <a:effectLst/>
                          <a:latin typeface="+mn-lt"/>
                        </a:rPr>
                        <a:t>71</a:t>
                      </a:r>
                    </a:p>
                  </a:txBody>
                  <a:tcPr marL="9525" marR="9525" marT="9525" marB="0" anchor="ctr"/>
                </a:tc>
                <a:tc>
                  <a:txBody>
                    <a:bodyPr/>
                    <a:lstStyle/>
                    <a:p>
                      <a:pPr algn="l" fontAlgn="ctr"/>
                      <a:r>
                        <a:rPr lang="en-US" sz="1100" b="0" i="0" u="none" strike="noStrike">
                          <a:solidFill>
                            <a:schemeClr val="tx2"/>
                          </a:solidFill>
                          <a:effectLst/>
                          <a:latin typeface="+mn-lt"/>
                        </a:rPr>
                        <a:t>bcbg07b</a:t>
                      </a:r>
                    </a:p>
                  </a:txBody>
                  <a:tcPr marL="9525" marR="9525" marT="9525" marB="0" anchor="ctr"/>
                </a:tc>
                <a:tc>
                  <a:txBody>
                    <a:bodyPr/>
                    <a:lstStyle/>
                    <a:p>
                      <a:pPr algn="l" fontAlgn="b"/>
                      <a:r>
                        <a:rPr lang="en-US" sz="1100" b="0" i="0" u="none" strike="noStrike">
                          <a:solidFill>
                            <a:schemeClr val="tx2"/>
                          </a:solidFill>
                          <a:effectLst/>
                          <a:latin typeface="+mn-lt"/>
                        </a:rPr>
                        <a:t>gen\total instructional time\minutes</a:t>
                      </a:r>
                    </a:p>
                  </a:txBody>
                  <a:tcPr marL="9525" marR="9525" marT="9525" marB="0" anchor="b"/>
                </a:tc>
                <a:extLst>
                  <a:ext uri="{0D108BD9-81ED-4DB2-BD59-A6C34878D82A}">
                    <a16:rowId xmlns:a16="http://schemas.microsoft.com/office/drawing/2014/main" val="273093712"/>
                  </a:ext>
                </a:extLst>
              </a:tr>
              <a:tr h="215249">
                <a:tc>
                  <a:txBody>
                    <a:bodyPr/>
                    <a:lstStyle/>
                    <a:p>
                      <a:pPr algn="r" fontAlgn="ctr"/>
                      <a:r>
                        <a:rPr lang="en-US" sz="1100" b="0" i="0" u="none" strike="noStrike">
                          <a:solidFill>
                            <a:schemeClr val="tx2"/>
                          </a:solidFill>
                          <a:effectLst/>
                          <a:latin typeface="+mn-lt"/>
                        </a:rPr>
                        <a:t>72</a:t>
                      </a:r>
                    </a:p>
                  </a:txBody>
                  <a:tcPr marL="9525" marR="9525" marT="9525" marB="0" anchor="ctr"/>
                </a:tc>
                <a:tc>
                  <a:txBody>
                    <a:bodyPr/>
                    <a:lstStyle/>
                    <a:p>
                      <a:pPr algn="l" fontAlgn="ctr"/>
                      <a:r>
                        <a:rPr lang="en-US" sz="1100" b="0" i="0" u="none" strike="noStrike">
                          <a:solidFill>
                            <a:schemeClr val="tx2"/>
                          </a:solidFill>
                          <a:effectLst/>
                          <a:latin typeface="+mn-lt"/>
                        </a:rPr>
                        <a:t>bcbg10</a:t>
                      </a:r>
                    </a:p>
                  </a:txBody>
                  <a:tcPr marL="9525" marR="9525" marT="9525" marB="0" anchor="ctr"/>
                </a:tc>
                <a:tc>
                  <a:txBody>
                    <a:bodyPr/>
                    <a:lstStyle/>
                    <a:p>
                      <a:pPr algn="l" fontAlgn="b"/>
                      <a:r>
                        <a:rPr lang="en-US" sz="1100" b="0" i="0" u="none" strike="noStrike">
                          <a:solidFill>
                            <a:schemeClr val="tx2"/>
                          </a:solidFill>
                          <a:effectLst/>
                          <a:latin typeface="+mn-lt"/>
                        </a:rPr>
                        <a:t>gen\total number computers</a:t>
                      </a:r>
                    </a:p>
                  </a:txBody>
                  <a:tcPr marL="9525" marR="9525" marT="9525" marB="0" anchor="b"/>
                </a:tc>
                <a:extLst>
                  <a:ext uri="{0D108BD9-81ED-4DB2-BD59-A6C34878D82A}">
                    <a16:rowId xmlns:a16="http://schemas.microsoft.com/office/drawing/2014/main" val="3933714235"/>
                  </a:ext>
                </a:extLst>
              </a:tr>
              <a:tr h="215249">
                <a:tc>
                  <a:txBody>
                    <a:bodyPr/>
                    <a:lstStyle/>
                    <a:p>
                      <a:pPr algn="r" fontAlgn="ctr"/>
                      <a:r>
                        <a:rPr lang="en-US" sz="1100" b="0" i="0" u="none" strike="noStrike">
                          <a:solidFill>
                            <a:schemeClr val="tx2"/>
                          </a:solidFill>
                          <a:effectLst/>
                          <a:latin typeface="+mn-lt"/>
                        </a:rPr>
                        <a:t>73</a:t>
                      </a:r>
                    </a:p>
                  </a:txBody>
                  <a:tcPr marL="9525" marR="9525" marT="9525" marB="0" anchor="ctr"/>
                </a:tc>
                <a:tc>
                  <a:txBody>
                    <a:bodyPr/>
                    <a:lstStyle/>
                    <a:p>
                      <a:pPr algn="l" fontAlgn="ctr"/>
                      <a:r>
                        <a:rPr lang="en-US" sz="1100" b="0" i="0" u="none" strike="noStrike">
                          <a:solidFill>
                            <a:schemeClr val="tx2"/>
                          </a:solidFill>
                          <a:effectLst/>
                          <a:latin typeface="+mn-lt"/>
                        </a:rPr>
                        <a:t>bcbg19</a:t>
                      </a:r>
                    </a:p>
                  </a:txBody>
                  <a:tcPr marL="9525" marR="9525" marT="9525" marB="0" anchor="ctr"/>
                </a:tc>
                <a:tc>
                  <a:txBody>
                    <a:bodyPr/>
                    <a:lstStyle/>
                    <a:p>
                      <a:pPr algn="l" fontAlgn="b"/>
                      <a:r>
                        <a:rPr lang="en-US" sz="1100" b="0" i="0" u="none" strike="noStrike">
                          <a:solidFill>
                            <a:schemeClr val="tx2"/>
                          </a:solidFill>
                          <a:effectLst/>
                          <a:latin typeface="+mn-lt"/>
                        </a:rPr>
                        <a:t>gen\years principal altogether</a:t>
                      </a:r>
                    </a:p>
                  </a:txBody>
                  <a:tcPr marL="9525" marR="9525" marT="9525" marB="0" anchor="b"/>
                </a:tc>
                <a:extLst>
                  <a:ext uri="{0D108BD9-81ED-4DB2-BD59-A6C34878D82A}">
                    <a16:rowId xmlns:a16="http://schemas.microsoft.com/office/drawing/2014/main" val="3395422801"/>
                  </a:ext>
                </a:extLst>
              </a:tr>
              <a:tr h="215249">
                <a:tc>
                  <a:txBody>
                    <a:bodyPr/>
                    <a:lstStyle/>
                    <a:p>
                      <a:pPr algn="r" fontAlgn="ctr"/>
                      <a:r>
                        <a:rPr lang="en-US" sz="1100" b="0" i="0" u="none" strike="noStrike">
                          <a:solidFill>
                            <a:schemeClr val="tx2"/>
                          </a:solidFill>
                          <a:effectLst/>
                          <a:latin typeface="+mn-lt"/>
                        </a:rPr>
                        <a:t>74</a:t>
                      </a:r>
                    </a:p>
                  </a:txBody>
                  <a:tcPr marL="9525" marR="9525" marT="9525" marB="0" anchor="ctr"/>
                </a:tc>
                <a:tc>
                  <a:txBody>
                    <a:bodyPr/>
                    <a:lstStyle/>
                    <a:p>
                      <a:pPr algn="l" fontAlgn="ctr"/>
                      <a:r>
                        <a:rPr lang="en-US" sz="1100" b="0" i="0" u="none" strike="noStrike">
                          <a:solidFill>
                            <a:schemeClr val="tx2"/>
                          </a:solidFill>
                          <a:effectLst/>
                          <a:latin typeface="+mn-lt"/>
                        </a:rPr>
                        <a:t>bcbg20</a:t>
                      </a:r>
                    </a:p>
                  </a:txBody>
                  <a:tcPr marL="9525" marR="9525" marT="9525" marB="0" anchor="ctr"/>
                </a:tc>
                <a:tc>
                  <a:txBody>
                    <a:bodyPr/>
                    <a:lstStyle/>
                    <a:p>
                      <a:pPr algn="l" fontAlgn="b"/>
                      <a:r>
                        <a:rPr lang="en-US" sz="1100" b="0" i="0" u="none" strike="noStrike">
                          <a:solidFill>
                            <a:schemeClr val="tx2"/>
                          </a:solidFill>
                          <a:effectLst/>
                          <a:latin typeface="+mn-lt"/>
                        </a:rPr>
                        <a:t>gen\years principal at this school</a:t>
                      </a:r>
                    </a:p>
                  </a:txBody>
                  <a:tcPr marL="9525" marR="9525" marT="9525" marB="0" anchor="b"/>
                </a:tc>
                <a:extLst>
                  <a:ext uri="{0D108BD9-81ED-4DB2-BD59-A6C34878D82A}">
                    <a16:rowId xmlns:a16="http://schemas.microsoft.com/office/drawing/2014/main" val="1985302011"/>
                  </a:ext>
                </a:extLst>
              </a:tr>
              <a:tr h="215249">
                <a:tc>
                  <a:txBody>
                    <a:bodyPr/>
                    <a:lstStyle/>
                    <a:p>
                      <a:pPr algn="r" fontAlgn="ctr"/>
                      <a:r>
                        <a:rPr lang="en-US" sz="1100" b="0" i="0" u="none" strike="noStrike">
                          <a:solidFill>
                            <a:schemeClr val="tx2"/>
                          </a:solidFill>
                          <a:effectLst/>
                          <a:latin typeface="+mn-lt"/>
                        </a:rPr>
                        <a:t>75</a:t>
                      </a:r>
                    </a:p>
                  </a:txBody>
                  <a:tcPr marL="9525" marR="9525" marT="9525" marB="0" anchor="ctr"/>
                </a:tc>
                <a:tc>
                  <a:txBody>
                    <a:bodyPr/>
                    <a:lstStyle/>
                    <a:p>
                      <a:pPr algn="l" fontAlgn="ctr"/>
                      <a:r>
                        <a:rPr lang="en-US" sz="1100" b="0" i="0" u="none" strike="noStrike">
                          <a:solidFill>
                            <a:schemeClr val="tx2"/>
                          </a:solidFill>
                          <a:effectLst/>
                          <a:latin typeface="+mn-lt"/>
                        </a:rPr>
                        <a:t>itsex</a:t>
                      </a:r>
                    </a:p>
                  </a:txBody>
                  <a:tcPr marL="9525" marR="9525" marT="9525" marB="0" anchor="ctr"/>
                </a:tc>
                <a:tc>
                  <a:txBody>
                    <a:bodyPr/>
                    <a:lstStyle/>
                    <a:p>
                      <a:pPr algn="l" fontAlgn="b"/>
                      <a:r>
                        <a:rPr lang="en-US" sz="1100" b="0" i="0" u="none" strike="noStrike" dirty="0">
                          <a:solidFill>
                            <a:schemeClr val="tx2"/>
                          </a:solidFill>
                          <a:effectLst/>
                          <a:latin typeface="+mn-lt"/>
                        </a:rPr>
                        <a:t>sex of students</a:t>
                      </a:r>
                    </a:p>
                  </a:txBody>
                  <a:tcPr marL="9525" marR="9525" marT="9525" marB="0" anchor="b"/>
                </a:tc>
                <a:extLst>
                  <a:ext uri="{0D108BD9-81ED-4DB2-BD59-A6C34878D82A}">
                    <a16:rowId xmlns:a16="http://schemas.microsoft.com/office/drawing/2014/main" val="2088730687"/>
                  </a:ext>
                </a:extLst>
              </a:tr>
            </a:tbl>
          </a:graphicData>
        </a:graphic>
      </p:graphicFrame>
    </p:spTree>
    <p:extLst>
      <p:ext uri="{BB962C8B-B14F-4D97-AF65-F5344CB8AC3E}">
        <p14:creationId xmlns:p14="http://schemas.microsoft.com/office/powerpoint/2010/main" val="144814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DBA6D-44F2-47EB-B61A-A3CD7AC235F2}"/>
              </a:ext>
            </a:extLst>
          </p:cNvPr>
          <p:cNvSpPr>
            <a:spLocks noGrp="1"/>
          </p:cNvSpPr>
          <p:nvPr>
            <p:ph type="title"/>
          </p:nvPr>
        </p:nvSpPr>
        <p:spPr>
          <a:xfrm>
            <a:off x="457200" y="0"/>
            <a:ext cx="11338560" cy="556715"/>
          </a:xfrm>
        </p:spPr>
        <p:txBody>
          <a:bodyPr>
            <a:normAutofit/>
          </a:bodyPr>
          <a:lstStyle/>
          <a:p>
            <a:r>
              <a:rPr lang="en-US" b="1" dirty="0"/>
              <a:t>Appendix B – Variables used in machine learning models</a:t>
            </a:r>
            <a:endParaRPr lang="en-US" dirty="0"/>
          </a:p>
        </p:txBody>
      </p:sp>
      <p:sp>
        <p:nvSpPr>
          <p:cNvPr id="4" name="Slide Number Placeholder 3">
            <a:extLst>
              <a:ext uri="{FF2B5EF4-FFF2-40B4-BE49-F238E27FC236}">
                <a16:creationId xmlns:a16="http://schemas.microsoft.com/office/drawing/2014/main" id="{EF70EBC4-AE7D-4E35-85A9-3AE30C65FC48}"/>
              </a:ext>
            </a:extLst>
          </p:cNvPr>
          <p:cNvSpPr>
            <a:spLocks noGrp="1"/>
          </p:cNvSpPr>
          <p:nvPr>
            <p:ph type="sldNum" sz="quarter" idx="14"/>
          </p:nvPr>
        </p:nvSpPr>
        <p:spPr/>
        <p:txBody>
          <a:bodyPr/>
          <a:lstStyle/>
          <a:p>
            <a:fld id="{99A20822-4A49-4D36-86E3-300BA48D3F00}" type="slidenum">
              <a:rPr lang="en-US" smtClean="0"/>
              <a:pPr/>
              <a:t>29</a:t>
            </a:fld>
            <a:endParaRPr lang="en-US" dirty="0"/>
          </a:p>
        </p:txBody>
      </p:sp>
      <p:graphicFrame>
        <p:nvGraphicFramePr>
          <p:cNvPr id="9" name="Content Placeholder 8">
            <a:extLst>
              <a:ext uri="{FF2B5EF4-FFF2-40B4-BE49-F238E27FC236}">
                <a16:creationId xmlns:a16="http://schemas.microsoft.com/office/drawing/2014/main" id="{DC76B3A0-57C5-476C-BBFA-A91AEE16E8B8}"/>
              </a:ext>
            </a:extLst>
          </p:cNvPr>
          <p:cNvGraphicFramePr>
            <a:graphicFrameLocks noGrp="1"/>
          </p:cNvGraphicFramePr>
          <p:nvPr>
            <p:ph sz="quarter" idx="15"/>
            <p:extLst>
              <p:ext uri="{D42A27DB-BD31-4B8C-83A1-F6EECF244321}">
                <p14:modId xmlns:p14="http://schemas.microsoft.com/office/powerpoint/2010/main" val="2184746702"/>
              </p:ext>
            </p:extLst>
          </p:nvPr>
        </p:nvGraphicFramePr>
        <p:xfrm>
          <a:off x="457200" y="564205"/>
          <a:ext cx="3754877" cy="5865778"/>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220770">
                  <a:extLst>
                    <a:ext uri="{9D8B030D-6E8A-4147-A177-3AD203B41FA5}">
                      <a16:colId xmlns:a16="http://schemas.microsoft.com/office/drawing/2014/main" val="2933345435"/>
                    </a:ext>
                  </a:extLst>
                </a:gridCol>
                <a:gridCol w="2344366">
                  <a:extLst>
                    <a:ext uri="{9D8B030D-6E8A-4147-A177-3AD203B41FA5}">
                      <a16:colId xmlns:a16="http://schemas.microsoft.com/office/drawing/2014/main" val="1396004249"/>
                    </a:ext>
                  </a:extLst>
                </a:gridCol>
              </a:tblGrid>
              <a:tr h="276032">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41189">
                <a:tc>
                  <a:txBody>
                    <a:bodyPr/>
                    <a:lstStyle/>
                    <a:p>
                      <a:pPr algn="r" fontAlgn="ctr"/>
                      <a:r>
                        <a:rPr lang="en-US" sz="800" b="0" i="0" u="none" strike="noStrike">
                          <a:solidFill>
                            <a:srgbClr val="000000"/>
                          </a:solidFill>
                          <a:effectLst/>
                          <a:latin typeface="Segoe UI" panose="020B0502040204020203" pitchFamily="34" charset="0"/>
                        </a:rPr>
                        <a:t>76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bsdage</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age</a:t>
                      </a:r>
                    </a:p>
                  </a:txBody>
                  <a:tcPr marL="9525" marR="9525" marT="9525" marB="0" anchor="b"/>
                </a:tc>
                <a:extLst>
                  <a:ext uri="{0D108BD9-81ED-4DB2-BD59-A6C34878D82A}">
                    <a16:rowId xmlns:a16="http://schemas.microsoft.com/office/drawing/2014/main" val="15244355"/>
                  </a:ext>
                </a:extLst>
              </a:tr>
              <a:tr h="178589">
                <a:tc>
                  <a:txBody>
                    <a:bodyPr/>
                    <a:lstStyle/>
                    <a:p>
                      <a:pPr algn="r" fontAlgn="ctr"/>
                      <a:r>
                        <a:rPr lang="en-US" sz="800" b="0" i="0" u="none" strike="noStrike">
                          <a:solidFill>
                            <a:srgbClr val="000000"/>
                          </a:solidFill>
                          <a:effectLst/>
                          <a:latin typeface="Segoe UI" panose="020B0502040204020203" pitchFamily="34" charset="0"/>
                        </a:rPr>
                        <a:t>77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bsbgher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home educational resources/scl</a:t>
                      </a:r>
                    </a:p>
                  </a:txBody>
                  <a:tcPr marL="9525" marR="9525" marT="9525" marB="0" anchor="b"/>
                </a:tc>
                <a:extLst>
                  <a:ext uri="{0D108BD9-81ED-4DB2-BD59-A6C34878D82A}">
                    <a16:rowId xmlns:a16="http://schemas.microsoft.com/office/drawing/2014/main" val="4284543240"/>
                  </a:ext>
                </a:extLst>
              </a:tr>
              <a:tr h="178589">
                <a:tc>
                  <a:txBody>
                    <a:bodyPr/>
                    <a:lstStyle/>
                    <a:p>
                      <a:pPr algn="r" fontAlgn="ctr"/>
                      <a:r>
                        <a:rPr lang="en-US" sz="800" b="0" i="0" u="none" strike="noStrike">
                          <a:solidFill>
                            <a:srgbClr val="000000"/>
                          </a:solidFill>
                          <a:effectLst/>
                          <a:latin typeface="Segoe UI" panose="020B0502040204020203" pitchFamily="34" charset="0"/>
                        </a:rPr>
                        <a:t>78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bsbgssb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sense of school belonging/scl</a:t>
                      </a:r>
                    </a:p>
                  </a:txBody>
                  <a:tcPr marL="9525" marR="9525" marT="9525" marB="0" anchor="b"/>
                </a:tc>
                <a:extLst>
                  <a:ext uri="{0D108BD9-81ED-4DB2-BD59-A6C34878D82A}">
                    <a16:rowId xmlns:a16="http://schemas.microsoft.com/office/drawing/2014/main" val="428638946"/>
                  </a:ext>
                </a:extLst>
              </a:tr>
              <a:tr h="178589">
                <a:tc>
                  <a:txBody>
                    <a:bodyPr/>
                    <a:lstStyle/>
                    <a:p>
                      <a:pPr algn="r" fontAlgn="ctr"/>
                      <a:r>
                        <a:rPr lang="en-US" sz="800" b="0" i="0" u="none" strike="noStrike">
                          <a:solidFill>
                            <a:srgbClr val="000000"/>
                          </a:solidFill>
                          <a:effectLst/>
                          <a:latin typeface="Segoe UI" panose="020B0502040204020203" pitchFamily="34" charset="0"/>
                        </a:rPr>
                        <a:t>79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bullying/scl</a:t>
                      </a:r>
                    </a:p>
                  </a:txBody>
                  <a:tcPr marL="9525" marR="9525" marT="9525" marB="0" anchor="b"/>
                </a:tc>
                <a:extLst>
                  <a:ext uri="{0D108BD9-81ED-4DB2-BD59-A6C34878D82A}">
                    <a16:rowId xmlns:a16="http://schemas.microsoft.com/office/drawing/2014/main" val="1141923608"/>
                  </a:ext>
                </a:extLst>
              </a:tr>
              <a:tr h="178589">
                <a:tc>
                  <a:txBody>
                    <a:bodyPr/>
                    <a:lstStyle/>
                    <a:p>
                      <a:pPr algn="r" fontAlgn="ctr"/>
                      <a:r>
                        <a:rPr lang="en-US" sz="800" b="0" i="0" u="none" strike="noStrike">
                          <a:solidFill>
                            <a:srgbClr val="000000"/>
                          </a:solidFill>
                          <a:effectLst/>
                          <a:latin typeface="Segoe UI" panose="020B0502040204020203" pitchFamily="34" charset="0"/>
                        </a:rPr>
                        <a:t>80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bsbgslm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like learning mathematics/scl</a:t>
                      </a:r>
                    </a:p>
                  </a:txBody>
                  <a:tcPr marL="9525" marR="9525" marT="9525" marB="0" anchor="b"/>
                </a:tc>
                <a:extLst>
                  <a:ext uri="{0D108BD9-81ED-4DB2-BD59-A6C34878D82A}">
                    <a16:rowId xmlns:a16="http://schemas.microsoft.com/office/drawing/2014/main" val="4246053256"/>
                  </a:ext>
                </a:extLst>
              </a:tr>
              <a:tr h="178589">
                <a:tc>
                  <a:txBody>
                    <a:bodyPr/>
                    <a:lstStyle/>
                    <a:p>
                      <a:pPr algn="r" fontAlgn="ctr"/>
                      <a:r>
                        <a:rPr lang="en-US" sz="800" b="0" i="0" u="none" strike="noStrike">
                          <a:solidFill>
                            <a:srgbClr val="000000"/>
                          </a:solidFill>
                          <a:effectLst/>
                          <a:latin typeface="Segoe UI" panose="020B0502040204020203" pitchFamily="34" charset="0"/>
                        </a:rPr>
                        <a:t>81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bsbgeml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engaging teaching in math lessons/scl</a:t>
                      </a:r>
                    </a:p>
                  </a:txBody>
                  <a:tcPr marL="9525" marR="9525" marT="9525" marB="0" anchor="b"/>
                </a:tc>
                <a:extLst>
                  <a:ext uri="{0D108BD9-81ED-4DB2-BD59-A6C34878D82A}">
                    <a16:rowId xmlns:a16="http://schemas.microsoft.com/office/drawing/2014/main" val="4165925308"/>
                  </a:ext>
                </a:extLst>
              </a:tr>
              <a:tr h="178589">
                <a:tc>
                  <a:txBody>
                    <a:bodyPr/>
                    <a:lstStyle/>
                    <a:p>
                      <a:pPr algn="r" fontAlgn="ctr"/>
                      <a:r>
                        <a:rPr lang="en-US" sz="800" b="0" i="0" u="none" strike="noStrike">
                          <a:solidFill>
                            <a:srgbClr val="000000"/>
                          </a:solidFill>
                          <a:effectLst/>
                          <a:latin typeface="Segoe UI" panose="020B0502040204020203" pitchFamily="34" charset="0"/>
                        </a:rPr>
                        <a:t>82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bsbgscm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confident in mathematics/scl</a:t>
                      </a:r>
                    </a:p>
                  </a:txBody>
                  <a:tcPr marL="9525" marR="9525" marT="9525" marB="0" anchor="b"/>
                </a:tc>
                <a:extLst>
                  <a:ext uri="{0D108BD9-81ED-4DB2-BD59-A6C34878D82A}">
                    <a16:rowId xmlns:a16="http://schemas.microsoft.com/office/drawing/2014/main" val="2070791255"/>
                  </a:ext>
                </a:extLst>
              </a:tr>
              <a:tr h="178589">
                <a:tc>
                  <a:txBody>
                    <a:bodyPr/>
                    <a:lstStyle/>
                    <a:p>
                      <a:pPr algn="r" fontAlgn="ctr"/>
                      <a:r>
                        <a:rPr lang="en-US" sz="800" b="0" i="0" u="none" strike="noStrike">
                          <a:solidFill>
                            <a:srgbClr val="000000"/>
                          </a:solidFill>
                          <a:effectLst/>
                          <a:latin typeface="Segoe UI" panose="020B0502040204020203" pitchFamily="34" charset="0"/>
                        </a:rPr>
                        <a:t>83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bsbgsvm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value mathematics/scl</a:t>
                      </a:r>
                    </a:p>
                  </a:txBody>
                  <a:tcPr marL="9525" marR="9525" marT="9525" marB="0" anchor="b"/>
                </a:tc>
                <a:extLst>
                  <a:ext uri="{0D108BD9-81ED-4DB2-BD59-A6C34878D82A}">
                    <a16:rowId xmlns:a16="http://schemas.microsoft.com/office/drawing/2014/main" val="348677139"/>
                  </a:ext>
                </a:extLst>
              </a:tr>
              <a:tr h="178589">
                <a:tc>
                  <a:txBody>
                    <a:bodyPr/>
                    <a:lstStyle/>
                    <a:p>
                      <a:pPr algn="r" fontAlgn="ctr"/>
                      <a:r>
                        <a:rPr lang="en-US" sz="800" b="0" i="0" u="none" strike="noStrike">
                          <a:solidFill>
                            <a:srgbClr val="000000"/>
                          </a:solidFill>
                          <a:effectLst/>
                          <a:latin typeface="Segoe UI" panose="020B0502040204020203" pitchFamily="34" charset="0"/>
                        </a:rPr>
                        <a:t>84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bsbgsls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like learning science/scl</a:t>
                      </a:r>
                    </a:p>
                  </a:txBody>
                  <a:tcPr marL="9525" marR="9525" marT="9525" marB="0" anchor="b"/>
                </a:tc>
                <a:extLst>
                  <a:ext uri="{0D108BD9-81ED-4DB2-BD59-A6C34878D82A}">
                    <a16:rowId xmlns:a16="http://schemas.microsoft.com/office/drawing/2014/main" val="3676444175"/>
                  </a:ext>
                </a:extLst>
              </a:tr>
              <a:tr h="178589">
                <a:tc>
                  <a:txBody>
                    <a:bodyPr/>
                    <a:lstStyle/>
                    <a:p>
                      <a:pPr algn="r" fontAlgn="ctr"/>
                      <a:r>
                        <a:rPr lang="en-US" sz="800" b="0" i="0" u="none" strike="noStrike">
                          <a:solidFill>
                            <a:srgbClr val="000000"/>
                          </a:solidFill>
                          <a:effectLst/>
                          <a:latin typeface="Segoe UI" panose="020B0502040204020203" pitchFamily="34" charset="0"/>
                        </a:rPr>
                        <a:t>85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bsbgesl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engaging teaching in science lessons/scl</a:t>
                      </a:r>
                    </a:p>
                  </a:txBody>
                  <a:tcPr marL="9525" marR="9525" marT="9525" marB="0" anchor="b"/>
                </a:tc>
                <a:extLst>
                  <a:ext uri="{0D108BD9-81ED-4DB2-BD59-A6C34878D82A}">
                    <a16:rowId xmlns:a16="http://schemas.microsoft.com/office/drawing/2014/main" val="2719100673"/>
                  </a:ext>
                </a:extLst>
              </a:tr>
              <a:tr h="178589">
                <a:tc>
                  <a:txBody>
                    <a:bodyPr/>
                    <a:lstStyle/>
                    <a:p>
                      <a:pPr algn="r" fontAlgn="ctr"/>
                      <a:r>
                        <a:rPr lang="en-US" sz="800" b="0" i="0" u="none" strike="noStrike">
                          <a:solidFill>
                            <a:srgbClr val="000000"/>
                          </a:solidFill>
                          <a:effectLst/>
                          <a:latin typeface="Segoe UI" panose="020B0502040204020203" pitchFamily="34" charset="0"/>
                        </a:rPr>
                        <a:t>86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bsbgscs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confident in sciences/scl</a:t>
                      </a:r>
                    </a:p>
                  </a:txBody>
                  <a:tcPr marL="9525" marR="9525" marT="9525" marB="0" anchor="b"/>
                </a:tc>
                <a:extLst>
                  <a:ext uri="{0D108BD9-81ED-4DB2-BD59-A6C34878D82A}">
                    <a16:rowId xmlns:a16="http://schemas.microsoft.com/office/drawing/2014/main" val="3276254314"/>
                  </a:ext>
                </a:extLst>
              </a:tr>
              <a:tr h="178589">
                <a:tc>
                  <a:txBody>
                    <a:bodyPr/>
                    <a:lstStyle/>
                    <a:p>
                      <a:pPr algn="r" fontAlgn="ctr"/>
                      <a:r>
                        <a:rPr lang="en-US" sz="800" b="0" i="0" u="none" strike="noStrike">
                          <a:solidFill>
                            <a:srgbClr val="000000"/>
                          </a:solidFill>
                          <a:effectLst/>
                          <a:latin typeface="Segoe UI" panose="020B0502040204020203" pitchFamily="34" charset="0"/>
                        </a:rPr>
                        <a:t>87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bsbgsvs</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students value science/</a:t>
                      </a:r>
                      <a:r>
                        <a:rPr lang="en-US" sz="1100" b="0" i="0" u="none" strike="noStrike" dirty="0" err="1">
                          <a:solidFill>
                            <a:srgbClr val="000000"/>
                          </a:solidFill>
                          <a:effectLst/>
                          <a:latin typeface="Calibri" panose="020F0502020204030204" pitchFamily="34" charset="0"/>
                        </a:rPr>
                        <a:t>scl</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0768642"/>
                  </a:ext>
                </a:extLst>
              </a:tr>
              <a:tr h="178589">
                <a:tc>
                  <a:txBody>
                    <a:bodyPr/>
                    <a:lstStyle/>
                    <a:p>
                      <a:pPr algn="r" fontAlgn="ctr"/>
                      <a:r>
                        <a:rPr lang="en-US" sz="800" b="0" i="0" u="none" strike="noStrike">
                          <a:solidFill>
                            <a:srgbClr val="000000"/>
                          </a:solidFill>
                          <a:effectLst/>
                          <a:latin typeface="Segoe UI" panose="020B0502040204020203" pitchFamily="34" charset="0"/>
                        </a:rPr>
                        <a:t>88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bcbgsrs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instr aff by sci res shortage-prncpl/scl</a:t>
                      </a:r>
                    </a:p>
                  </a:txBody>
                  <a:tcPr marL="9525" marR="9525" marT="9525" marB="0" anchor="b"/>
                </a:tc>
                <a:extLst>
                  <a:ext uri="{0D108BD9-81ED-4DB2-BD59-A6C34878D82A}">
                    <a16:rowId xmlns:a16="http://schemas.microsoft.com/office/drawing/2014/main" val="1506656543"/>
                  </a:ext>
                </a:extLst>
              </a:tr>
              <a:tr h="178589">
                <a:tc>
                  <a:txBody>
                    <a:bodyPr/>
                    <a:lstStyle/>
                    <a:p>
                      <a:pPr algn="r" fontAlgn="ctr"/>
                      <a:r>
                        <a:rPr lang="en-US" sz="800" b="0" i="0" u="none" strike="noStrike">
                          <a:solidFill>
                            <a:srgbClr val="000000"/>
                          </a:solidFill>
                          <a:effectLst/>
                          <a:latin typeface="Segoe UI" panose="020B0502040204020203" pitchFamily="34" charset="0"/>
                        </a:rPr>
                        <a:t>89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bcbgeas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school emph on acad success-prncpl/scl</a:t>
                      </a:r>
                    </a:p>
                  </a:txBody>
                  <a:tcPr marL="9525" marR="9525" marT="9525" marB="0" anchor="b"/>
                </a:tc>
                <a:extLst>
                  <a:ext uri="{0D108BD9-81ED-4DB2-BD59-A6C34878D82A}">
                    <a16:rowId xmlns:a16="http://schemas.microsoft.com/office/drawing/2014/main" val="1902393663"/>
                  </a:ext>
                </a:extLst>
              </a:tr>
              <a:tr h="178589">
                <a:tc>
                  <a:txBody>
                    <a:bodyPr/>
                    <a:lstStyle/>
                    <a:p>
                      <a:pPr algn="r" fontAlgn="ctr"/>
                      <a:r>
                        <a:rPr lang="en-US" sz="800" b="0" i="0" u="none" strike="noStrike">
                          <a:solidFill>
                            <a:srgbClr val="000000"/>
                          </a:solidFill>
                          <a:effectLst/>
                          <a:latin typeface="Segoe UI" panose="020B0502040204020203" pitchFamily="34" charset="0"/>
                        </a:rPr>
                        <a:t>90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bcbgdas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school discipline problems-prncpl/scl</a:t>
                      </a:r>
                    </a:p>
                  </a:txBody>
                  <a:tcPr marL="9525" marR="9525" marT="9525" marB="0" anchor="b"/>
                </a:tc>
                <a:extLst>
                  <a:ext uri="{0D108BD9-81ED-4DB2-BD59-A6C34878D82A}">
                    <a16:rowId xmlns:a16="http://schemas.microsoft.com/office/drawing/2014/main" val="3835754682"/>
                  </a:ext>
                </a:extLst>
              </a:tr>
              <a:tr h="255401">
                <a:tc>
                  <a:txBody>
                    <a:bodyPr/>
                    <a:lstStyle/>
                    <a:p>
                      <a:pPr algn="r" fontAlgn="ctr"/>
                      <a:r>
                        <a:rPr lang="en-US" sz="800" b="0" i="0" u="none" strike="noStrike">
                          <a:solidFill>
                            <a:srgbClr val="000000"/>
                          </a:solidFill>
                          <a:effectLst/>
                          <a:latin typeface="Segoe UI" panose="020B0502040204020203" pitchFamily="34" charset="0"/>
                        </a:rPr>
                        <a:t>91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bsng07a.Less.than.high.school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3063459933"/>
                  </a:ext>
                </a:extLst>
              </a:tr>
              <a:tr h="178589">
                <a:tc>
                  <a:txBody>
                    <a:bodyPr/>
                    <a:lstStyle/>
                    <a:p>
                      <a:pPr algn="r" fontAlgn="ctr"/>
                      <a:r>
                        <a:rPr lang="en-US" sz="800" b="0" i="0" u="none" strike="noStrike">
                          <a:solidFill>
                            <a:srgbClr val="000000"/>
                          </a:solidFill>
                          <a:effectLst/>
                          <a:latin typeface="Segoe UI" panose="020B0502040204020203" pitchFamily="34" charset="0"/>
                        </a:rPr>
                        <a:t>92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bsng07a.Some.high.school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1815620619"/>
                  </a:ext>
                </a:extLst>
              </a:tr>
              <a:tr h="255401">
                <a:tc>
                  <a:txBody>
                    <a:bodyPr/>
                    <a:lstStyle/>
                    <a:p>
                      <a:pPr algn="r" fontAlgn="ctr"/>
                      <a:r>
                        <a:rPr lang="en-US" sz="800" b="0" i="0" u="none" strike="noStrike">
                          <a:solidFill>
                            <a:srgbClr val="000000"/>
                          </a:solidFill>
                          <a:effectLst/>
                          <a:latin typeface="Segoe UI" panose="020B0502040204020203" pitchFamily="34" charset="0"/>
                        </a:rPr>
                        <a:t>93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bsng07a.High.school.graduate</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538273784"/>
                  </a:ext>
                </a:extLst>
              </a:tr>
              <a:tr h="348179">
                <a:tc>
                  <a:txBody>
                    <a:bodyPr/>
                    <a:lstStyle/>
                    <a:p>
                      <a:pPr algn="r" fontAlgn="ctr"/>
                      <a:r>
                        <a:rPr lang="en-US" sz="800" b="0" i="0" u="none" strike="noStrike">
                          <a:solidFill>
                            <a:srgbClr val="000000"/>
                          </a:solidFill>
                          <a:effectLst/>
                          <a:latin typeface="Segoe UI" panose="020B0502040204020203" pitchFamily="34" charset="0"/>
                        </a:rPr>
                        <a:t>94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bsng07a.Associate.s.degree..2.year.college.program.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2330253440"/>
                  </a:ext>
                </a:extLst>
              </a:tr>
              <a:tr h="348179">
                <a:tc>
                  <a:txBody>
                    <a:bodyPr/>
                    <a:lstStyle/>
                    <a:p>
                      <a:pPr algn="r" fontAlgn="ctr"/>
                      <a:r>
                        <a:rPr lang="en-US" sz="800" b="0" i="0" u="none" strike="noStrike">
                          <a:solidFill>
                            <a:srgbClr val="000000"/>
                          </a:solidFill>
                          <a:effectLst/>
                          <a:latin typeface="Segoe UI" panose="020B0502040204020203" pitchFamily="34" charset="0"/>
                        </a:rPr>
                        <a:t>95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bsng07a.Bachelor.s.degree..4.year.college.program.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1168484030"/>
                  </a:ext>
                </a:extLst>
              </a:tr>
              <a:tr h="433557">
                <a:tc>
                  <a:txBody>
                    <a:bodyPr/>
                    <a:lstStyle/>
                    <a:p>
                      <a:pPr algn="r" fontAlgn="ctr"/>
                      <a:r>
                        <a:rPr lang="en-US" sz="800" b="0" i="0" u="none" strike="noStrike">
                          <a:solidFill>
                            <a:srgbClr val="000000"/>
                          </a:solidFill>
                          <a:effectLst/>
                          <a:latin typeface="Segoe UI" panose="020B0502040204020203" pitchFamily="34" charset="0"/>
                        </a:rPr>
                        <a:t>96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bsng07a.Master.s.degree.or.professional.degree..MD..DDS..lawyer..minister.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273093712"/>
                  </a:ext>
                </a:extLst>
              </a:tr>
              <a:tr h="262802">
                <a:tc>
                  <a:txBody>
                    <a:bodyPr/>
                    <a:lstStyle/>
                    <a:p>
                      <a:pPr algn="r" fontAlgn="ctr"/>
                      <a:r>
                        <a:rPr lang="en-US" sz="800" b="0" i="0" u="none" strike="noStrike">
                          <a:solidFill>
                            <a:srgbClr val="000000"/>
                          </a:solidFill>
                          <a:effectLst/>
                          <a:latin typeface="Segoe UI" panose="020B0502040204020203" pitchFamily="34" charset="0"/>
                        </a:rPr>
                        <a:t>97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bsng07a.Doctorate..Ph.D...or.Ed.D..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3933714235"/>
                  </a:ext>
                </a:extLst>
              </a:tr>
              <a:tr h="255401">
                <a:tc>
                  <a:txBody>
                    <a:bodyPr/>
                    <a:lstStyle/>
                    <a:p>
                      <a:pPr algn="r" fontAlgn="ctr"/>
                      <a:r>
                        <a:rPr lang="en-US" sz="800" b="0" i="0" u="none" strike="noStrike">
                          <a:solidFill>
                            <a:srgbClr val="000000"/>
                          </a:solidFill>
                          <a:effectLst/>
                          <a:latin typeface="Segoe UI" panose="020B0502040204020203" pitchFamily="34" charset="0"/>
                        </a:rPr>
                        <a:t>98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bsng07b.Less.than.high.school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3395422801"/>
                  </a:ext>
                </a:extLst>
              </a:tr>
              <a:tr h="255401">
                <a:tc>
                  <a:txBody>
                    <a:bodyPr/>
                    <a:lstStyle/>
                    <a:p>
                      <a:pPr algn="r" fontAlgn="ctr"/>
                      <a:r>
                        <a:rPr lang="en-US" sz="800" b="0" i="0" u="none" strike="noStrike">
                          <a:solidFill>
                            <a:srgbClr val="000000"/>
                          </a:solidFill>
                          <a:effectLst/>
                          <a:latin typeface="Segoe UI" panose="020B0502040204020203" pitchFamily="34" charset="0"/>
                        </a:rPr>
                        <a:t>99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bsng07b.Some.high.school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985302011"/>
                  </a:ext>
                </a:extLst>
              </a:tr>
              <a:tr h="255401">
                <a:tc>
                  <a:txBody>
                    <a:bodyPr/>
                    <a:lstStyle/>
                    <a:p>
                      <a:pPr algn="r" fontAlgn="ctr"/>
                      <a:r>
                        <a:rPr lang="en-US" sz="800" b="0" i="0" u="none" strike="noStrike">
                          <a:solidFill>
                            <a:srgbClr val="000000"/>
                          </a:solidFill>
                          <a:effectLst/>
                          <a:latin typeface="Segoe UI" panose="020B0502040204020203" pitchFamily="34" charset="0"/>
                        </a:rPr>
                        <a:t>100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bsng07b.High.school.graduate</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\derived\highest </a:t>
                      </a:r>
                      <a:r>
                        <a:rPr lang="en-US" sz="1100" b="0" i="0" u="none" strike="noStrike" dirty="0" err="1">
                          <a:solidFill>
                            <a:srgbClr val="000000"/>
                          </a:solidFill>
                          <a:effectLst/>
                          <a:latin typeface="Calibri" panose="020F0502020204030204" pitchFamily="34" charset="0"/>
                        </a:rPr>
                        <a:t>lvl</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edu</a:t>
                      </a:r>
                      <a:r>
                        <a:rPr lang="en-US" sz="1100" b="0" i="0" u="none" strike="noStrike" dirty="0">
                          <a:solidFill>
                            <a:srgbClr val="000000"/>
                          </a:solidFill>
                          <a:effectLst/>
                          <a:latin typeface="Calibri" panose="020F0502020204030204" pitchFamily="34" charset="0"/>
                        </a:rPr>
                        <a:t>\father</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4" name="Content Placeholder 8">
            <a:extLst>
              <a:ext uri="{FF2B5EF4-FFF2-40B4-BE49-F238E27FC236}">
                <a16:creationId xmlns:a16="http://schemas.microsoft.com/office/drawing/2014/main" id="{708CDE20-FB4D-4AC0-A850-C35A657EE278}"/>
              </a:ext>
            </a:extLst>
          </p:cNvPr>
          <p:cNvGraphicFramePr>
            <a:graphicFrameLocks/>
          </p:cNvGraphicFramePr>
          <p:nvPr>
            <p:extLst>
              <p:ext uri="{D42A27DB-BD31-4B8C-83A1-F6EECF244321}">
                <p14:modId xmlns:p14="http://schemas.microsoft.com/office/powerpoint/2010/main" val="1414054159"/>
              </p:ext>
            </p:extLst>
          </p:nvPr>
        </p:nvGraphicFramePr>
        <p:xfrm>
          <a:off x="4309258" y="564206"/>
          <a:ext cx="3754877" cy="5865775"/>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318141">
                  <a:extLst>
                    <a:ext uri="{9D8B030D-6E8A-4147-A177-3AD203B41FA5}">
                      <a16:colId xmlns:a16="http://schemas.microsoft.com/office/drawing/2014/main" val="2933345435"/>
                    </a:ext>
                  </a:extLst>
                </a:gridCol>
                <a:gridCol w="2246995">
                  <a:extLst>
                    <a:ext uri="{9D8B030D-6E8A-4147-A177-3AD203B41FA5}">
                      <a16:colId xmlns:a16="http://schemas.microsoft.com/office/drawing/2014/main" val="1396004249"/>
                    </a:ext>
                  </a:extLst>
                </a:gridCol>
              </a:tblGrid>
              <a:tr h="200412">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70596">
                <a:tc>
                  <a:txBody>
                    <a:bodyPr/>
                    <a:lstStyle/>
                    <a:p>
                      <a:pPr algn="r" fontAlgn="ctr"/>
                      <a:r>
                        <a:rPr lang="en-US" sz="800" b="0" i="0" u="none" strike="noStrike">
                          <a:solidFill>
                            <a:srgbClr val="000000"/>
                          </a:solidFill>
                          <a:effectLst/>
                          <a:latin typeface="Segoe UI" panose="020B0502040204020203" pitchFamily="34" charset="0"/>
                        </a:rPr>
                        <a:t>101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bsng07b.Associate.s.degree..2.year.college.program.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5244355"/>
                  </a:ext>
                </a:extLst>
              </a:tr>
              <a:tr h="270596">
                <a:tc>
                  <a:txBody>
                    <a:bodyPr/>
                    <a:lstStyle/>
                    <a:p>
                      <a:pPr algn="r" fontAlgn="ctr"/>
                      <a:r>
                        <a:rPr lang="en-US" sz="800" b="0" i="0" u="none" strike="noStrike">
                          <a:solidFill>
                            <a:srgbClr val="000000"/>
                          </a:solidFill>
                          <a:effectLst/>
                          <a:latin typeface="Segoe UI" panose="020B0502040204020203" pitchFamily="34" charset="0"/>
                        </a:rPr>
                        <a:t>102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bsng07b.Bachelor.s.degree..4.year.college.program.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4284543240"/>
                  </a:ext>
                </a:extLst>
              </a:tr>
              <a:tr h="375471">
                <a:tc>
                  <a:txBody>
                    <a:bodyPr/>
                    <a:lstStyle/>
                    <a:p>
                      <a:pPr algn="r" fontAlgn="ctr"/>
                      <a:r>
                        <a:rPr lang="en-US" sz="800" b="0" i="0" u="none" strike="noStrike">
                          <a:solidFill>
                            <a:srgbClr val="000000"/>
                          </a:solidFill>
                          <a:effectLst/>
                          <a:latin typeface="Segoe UI" panose="020B0502040204020203" pitchFamily="34" charset="0"/>
                        </a:rPr>
                        <a:t>103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bsng07b.Master.s.degree.or.professional.degree..MD..DDS..lawyer..minister.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428638946"/>
                  </a:ext>
                </a:extLst>
              </a:tr>
              <a:tr h="253491">
                <a:tc>
                  <a:txBody>
                    <a:bodyPr/>
                    <a:lstStyle/>
                    <a:p>
                      <a:pPr algn="r" fontAlgn="ctr"/>
                      <a:r>
                        <a:rPr lang="en-US" sz="800" b="0" i="0" u="none" strike="noStrike">
                          <a:solidFill>
                            <a:srgbClr val="000000"/>
                          </a:solidFill>
                          <a:effectLst/>
                          <a:latin typeface="Segoe UI" panose="020B0502040204020203" pitchFamily="34" charset="0"/>
                        </a:rPr>
                        <a:t>104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bsng07b.Doctorate..Ph.D...or.Ed.D..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141923608"/>
                  </a:ext>
                </a:extLst>
              </a:tr>
              <a:tr h="177253">
                <a:tc>
                  <a:txBody>
                    <a:bodyPr/>
                    <a:lstStyle/>
                    <a:p>
                      <a:pPr algn="r" fontAlgn="ctr"/>
                      <a:r>
                        <a:rPr lang="en-US" sz="800" b="0" i="0" u="none" strike="noStrike">
                          <a:solidFill>
                            <a:srgbClr val="000000"/>
                          </a:solidFill>
                          <a:effectLst/>
                          <a:latin typeface="Segoe UI" panose="020B0502040204020203" pitchFamily="34" charset="0"/>
                        </a:rPr>
                        <a:t>105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bsbg09a.YES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gen\mother born in the us</a:t>
                      </a:r>
                    </a:p>
                  </a:txBody>
                  <a:tcPr marL="9525" marR="9525" marT="9525" marB="0" anchor="b"/>
                </a:tc>
                <a:extLst>
                  <a:ext uri="{0D108BD9-81ED-4DB2-BD59-A6C34878D82A}">
                    <a16:rowId xmlns:a16="http://schemas.microsoft.com/office/drawing/2014/main" val="4246053256"/>
                  </a:ext>
                </a:extLst>
              </a:tr>
              <a:tr h="177253">
                <a:tc>
                  <a:txBody>
                    <a:bodyPr/>
                    <a:lstStyle/>
                    <a:p>
                      <a:pPr algn="r" fontAlgn="ctr"/>
                      <a:r>
                        <a:rPr lang="en-US" sz="800" b="0" i="0" u="none" strike="noStrike">
                          <a:solidFill>
                            <a:srgbClr val="000000"/>
                          </a:solidFill>
                          <a:effectLst/>
                          <a:latin typeface="Segoe UI" panose="020B0502040204020203" pitchFamily="34" charset="0"/>
                        </a:rPr>
                        <a:t>106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bsbg09a.NO</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gen\mother born in the us</a:t>
                      </a:r>
                    </a:p>
                  </a:txBody>
                  <a:tcPr marL="9525" marR="9525" marT="9525" marB="0" anchor="b"/>
                </a:tc>
                <a:extLst>
                  <a:ext uri="{0D108BD9-81ED-4DB2-BD59-A6C34878D82A}">
                    <a16:rowId xmlns:a16="http://schemas.microsoft.com/office/drawing/2014/main" val="4165925308"/>
                  </a:ext>
                </a:extLst>
              </a:tr>
              <a:tr h="177253">
                <a:tc>
                  <a:txBody>
                    <a:bodyPr/>
                    <a:lstStyle/>
                    <a:p>
                      <a:pPr algn="r" fontAlgn="ctr"/>
                      <a:r>
                        <a:rPr lang="en-US" sz="800" b="0" i="0" u="none" strike="noStrike">
                          <a:solidFill>
                            <a:srgbClr val="000000"/>
                          </a:solidFill>
                          <a:effectLst/>
                          <a:latin typeface="Segoe UI" panose="020B0502040204020203" pitchFamily="34" charset="0"/>
                        </a:rPr>
                        <a:t>107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bsbg09b.YES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gen\father born in the us</a:t>
                      </a:r>
                    </a:p>
                  </a:txBody>
                  <a:tcPr marL="9525" marR="9525" marT="9525" marB="0" anchor="b"/>
                </a:tc>
                <a:extLst>
                  <a:ext uri="{0D108BD9-81ED-4DB2-BD59-A6C34878D82A}">
                    <a16:rowId xmlns:a16="http://schemas.microsoft.com/office/drawing/2014/main" val="2070791255"/>
                  </a:ext>
                </a:extLst>
              </a:tr>
              <a:tr h="177253">
                <a:tc>
                  <a:txBody>
                    <a:bodyPr/>
                    <a:lstStyle/>
                    <a:p>
                      <a:pPr algn="r" fontAlgn="ctr"/>
                      <a:r>
                        <a:rPr lang="en-US" sz="800" b="0" i="0" u="none" strike="noStrike">
                          <a:solidFill>
                            <a:srgbClr val="000000"/>
                          </a:solidFill>
                          <a:effectLst/>
                          <a:latin typeface="Segoe UI" panose="020B0502040204020203" pitchFamily="34" charset="0"/>
                        </a:rPr>
                        <a:t>108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bsbg09b.NO</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gen\father born in the us</a:t>
                      </a:r>
                    </a:p>
                  </a:txBody>
                  <a:tcPr marL="9525" marR="9525" marT="9525" marB="0" anchor="b"/>
                </a:tc>
                <a:extLst>
                  <a:ext uri="{0D108BD9-81ED-4DB2-BD59-A6C34878D82A}">
                    <a16:rowId xmlns:a16="http://schemas.microsoft.com/office/drawing/2014/main" val="348677139"/>
                  </a:ext>
                </a:extLst>
              </a:tr>
              <a:tr h="247483">
                <a:tc>
                  <a:txBody>
                    <a:bodyPr/>
                    <a:lstStyle/>
                    <a:p>
                      <a:pPr algn="r" fontAlgn="ctr"/>
                      <a:r>
                        <a:rPr lang="en-US" sz="800" b="0" i="0" u="none" strike="noStrike">
                          <a:solidFill>
                            <a:srgbClr val="000000"/>
                          </a:solidFill>
                          <a:effectLst/>
                          <a:latin typeface="Segoe UI" panose="020B0502040204020203" pitchFamily="34" charset="0"/>
                        </a:rPr>
                        <a:t>109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msrace2.White..Not.Hispanic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3676444175"/>
                  </a:ext>
                </a:extLst>
              </a:tr>
              <a:tr h="177253">
                <a:tc>
                  <a:txBody>
                    <a:bodyPr/>
                    <a:lstStyle/>
                    <a:p>
                      <a:pPr algn="r" fontAlgn="ctr"/>
                      <a:r>
                        <a:rPr lang="en-US" sz="800" b="0" i="0" u="none" strike="noStrike">
                          <a:solidFill>
                            <a:srgbClr val="000000"/>
                          </a:solidFill>
                          <a:effectLst/>
                          <a:latin typeface="Segoe UI" panose="020B0502040204020203" pitchFamily="34" charset="0"/>
                        </a:rPr>
                        <a:t>110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msrace2.Black..Not.Hispanic</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\derived race-collapsed*</a:t>
                      </a:r>
                    </a:p>
                  </a:txBody>
                  <a:tcPr marL="9525" marR="9525" marT="9525" marB="0" anchor="b"/>
                </a:tc>
                <a:extLst>
                  <a:ext uri="{0D108BD9-81ED-4DB2-BD59-A6C34878D82A}">
                    <a16:rowId xmlns:a16="http://schemas.microsoft.com/office/drawing/2014/main" val="2719100673"/>
                  </a:ext>
                </a:extLst>
              </a:tr>
              <a:tr h="177253">
                <a:tc>
                  <a:txBody>
                    <a:bodyPr/>
                    <a:lstStyle/>
                    <a:p>
                      <a:pPr algn="r" fontAlgn="ctr"/>
                      <a:r>
                        <a:rPr lang="en-US" sz="800" b="0" i="0" u="none" strike="noStrike">
                          <a:solidFill>
                            <a:srgbClr val="000000"/>
                          </a:solidFill>
                          <a:effectLst/>
                          <a:latin typeface="Segoe UI" panose="020B0502040204020203" pitchFamily="34" charset="0"/>
                        </a:rPr>
                        <a:t>111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msrace2.Hispanic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3276254314"/>
                  </a:ext>
                </a:extLst>
              </a:tr>
              <a:tr h="187591">
                <a:tc>
                  <a:txBody>
                    <a:bodyPr/>
                    <a:lstStyle/>
                    <a:p>
                      <a:pPr algn="r" fontAlgn="ctr"/>
                      <a:r>
                        <a:rPr lang="en-US" sz="800" b="0" i="0" u="none" strike="noStrike">
                          <a:solidFill>
                            <a:srgbClr val="000000"/>
                          </a:solidFill>
                          <a:effectLst/>
                          <a:latin typeface="Segoe UI" panose="020B0502040204020203" pitchFamily="34" charset="0"/>
                        </a:rPr>
                        <a:t>112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msrace2.Asian</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2420768642"/>
                  </a:ext>
                </a:extLst>
              </a:tr>
              <a:tr h="187591">
                <a:tc>
                  <a:txBody>
                    <a:bodyPr/>
                    <a:lstStyle/>
                    <a:p>
                      <a:pPr algn="r" fontAlgn="ctr"/>
                      <a:r>
                        <a:rPr lang="en-US" sz="800" b="0" i="0" u="none" strike="noStrike">
                          <a:solidFill>
                            <a:srgbClr val="000000"/>
                          </a:solidFill>
                          <a:effectLst/>
                          <a:latin typeface="Segoe UI" panose="020B0502040204020203" pitchFamily="34" charset="0"/>
                        </a:rPr>
                        <a:t>113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msrace2.Two.or.more.races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1506656543"/>
                  </a:ext>
                </a:extLst>
              </a:tr>
              <a:tr h="253491">
                <a:tc>
                  <a:txBody>
                    <a:bodyPr/>
                    <a:lstStyle/>
                    <a:p>
                      <a:pPr algn="r" fontAlgn="ctr"/>
                      <a:r>
                        <a:rPr lang="en-US" sz="800" b="0" i="0" u="none" strike="noStrike">
                          <a:solidFill>
                            <a:srgbClr val="000000"/>
                          </a:solidFill>
                          <a:effectLst/>
                          <a:latin typeface="Segoe UI" panose="020B0502040204020203" pitchFamily="34" charset="0"/>
                        </a:rPr>
                        <a:t>114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bcxg07.Regular.public.school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1902393663"/>
                  </a:ext>
                </a:extLst>
              </a:tr>
              <a:tr h="270596">
                <a:tc>
                  <a:txBody>
                    <a:bodyPr/>
                    <a:lstStyle/>
                    <a:p>
                      <a:pPr algn="r" fontAlgn="ctr"/>
                      <a:r>
                        <a:rPr lang="en-US" sz="800" b="0" i="0" u="none" strike="noStrike">
                          <a:solidFill>
                            <a:srgbClr val="000000"/>
                          </a:solidFill>
                          <a:effectLst/>
                          <a:latin typeface="Segoe UI" panose="020B0502040204020203" pitchFamily="34" charset="0"/>
                        </a:rPr>
                        <a:t>115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bcxg07.A.regular.public.school.with.a.magnet.program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3835754682"/>
                  </a:ext>
                </a:extLst>
              </a:tr>
              <a:tr h="375471">
                <a:tc>
                  <a:txBody>
                    <a:bodyPr/>
                    <a:lstStyle/>
                    <a:p>
                      <a:pPr algn="r" fontAlgn="ctr"/>
                      <a:r>
                        <a:rPr lang="en-US" sz="800" b="0" i="0" u="none" strike="noStrike">
                          <a:solidFill>
                            <a:srgbClr val="000000"/>
                          </a:solidFill>
                          <a:effectLst/>
                          <a:latin typeface="Segoe UI" panose="020B0502040204020203" pitchFamily="34" charset="0"/>
                        </a:rPr>
                        <a:t>116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bcxg07.A.magnet.school.or.school.with.a.special.program.emphasis</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\type of school</a:t>
                      </a:r>
                    </a:p>
                  </a:txBody>
                  <a:tcPr marL="9525" marR="9525" marT="9525" marB="0" anchor="b"/>
                </a:tc>
                <a:extLst>
                  <a:ext uri="{0D108BD9-81ED-4DB2-BD59-A6C34878D82A}">
                    <a16:rowId xmlns:a16="http://schemas.microsoft.com/office/drawing/2014/main" val="3063459933"/>
                  </a:ext>
                </a:extLst>
              </a:tr>
              <a:tr h="177253">
                <a:tc>
                  <a:txBody>
                    <a:bodyPr/>
                    <a:lstStyle/>
                    <a:p>
                      <a:pPr algn="r" fontAlgn="ctr"/>
                      <a:r>
                        <a:rPr lang="en-US" sz="800" b="0" i="0" u="none" strike="noStrike">
                          <a:solidFill>
                            <a:srgbClr val="000000"/>
                          </a:solidFill>
                          <a:effectLst/>
                          <a:latin typeface="Segoe UI" panose="020B0502040204020203" pitchFamily="34" charset="0"/>
                        </a:rPr>
                        <a:t>117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bcxg07.Charter.school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1815620619"/>
                  </a:ext>
                </a:extLst>
              </a:tr>
              <a:tr h="247483">
                <a:tc>
                  <a:txBody>
                    <a:bodyPr/>
                    <a:lstStyle/>
                    <a:p>
                      <a:pPr algn="r" fontAlgn="ctr"/>
                      <a:r>
                        <a:rPr lang="en-US" sz="800" b="0" i="0" u="none" strike="noStrike">
                          <a:solidFill>
                            <a:srgbClr val="000000"/>
                          </a:solidFill>
                          <a:effectLst/>
                          <a:latin typeface="Segoe UI" panose="020B0502040204020203" pitchFamily="34" charset="0"/>
                        </a:rPr>
                        <a:t>118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bcxg07.Private..independent.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538273784"/>
                  </a:ext>
                </a:extLst>
              </a:tr>
              <a:tr h="253491">
                <a:tc>
                  <a:txBody>
                    <a:bodyPr/>
                    <a:lstStyle/>
                    <a:p>
                      <a:pPr algn="r" fontAlgn="ctr"/>
                      <a:r>
                        <a:rPr lang="en-US" sz="800" b="0" i="0" u="none" strike="noStrike">
                          <a:solidFill>
                            <a:srgbClr val="000000"/>
                          </a:solidFill>
                          <a:effectLst/>
                          <a:latin typeface="Segoe UI" panose="020B0502040204020203" pitchFamily="34" charset="0"/>
                        </a:rPr>
                        <a:t>119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bcxg07.Private..religiously.affiliated.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2330253440"/>
                  </a:ext>
                </a:extLst>
              </a:tr>
              <a:tr h="177253">
                <a:tc>
                  <a:txBody>
                    <a:bodyPr/>
                    <a:lstStyle/>
                    <a:p>
                      <a:pPr algn="r" fontAlgn="ctr"/>
                      <a:r>
                        <a:rPr lang="en-US" sz="800" b="0" i="0" u="none" strike="noStrike">
                          <a:solidFill>
                            <a:srgbClr val="000000"/>
                          </a:solidFill>
                          <a:effectLst/>
                          <a:latin typeface="Segoe UI" panose="020B0502040204020203" pitchFamily="34" charset="0"/>
                        </a:rPr>
                        <a:t>120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school\sports team</a:t>
                      </a:r>
                    </a:p>
                  </a:txBody>
                  <a:tcPr marL="9525" marR="9525" marT="9525" marB="0" anchor="b"/>
                </a:tc>
                <a:extLst>
                  <a:ext uri="{0D108BD9-81ED-4DB2-BD59-A6C34878D82A}">
                    <a16:rowId xmlns:a16="http://schemas.microsoft.com/office/drawing/2014/main" val="1168484030"/>
                  </a:ext>
                </a:extLst>
              </a:tr>
              <a:tr h="344976">
                <a:tc>
                  <a:txBody>
                    <a:bodyPr/>
                    <a:lstStyle/>
                    <a:p>
                      <a:pPr algn="r" fontAlgn="ctr"/>
                      <a:r>
                        <a:rPr lang="en-US" sz="800" b="0" i="0" u="none" strike="noStrike">
                          <a:solidFill>
                            <a:srgbClr val="000000"/>
                          </a:solidFill>
                          <a:effectLst/>
                          <a:latin typeface="Segoe UI" panose="020B0502040204020203" pitchFamily="34" charset="0"/>
                        </a:rPr>
                        <a:t>121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school\music instrumnt</a:t>
                      </a:r>
                    </a:p>
                  </a:txBody>
                  <a:tcPr marL="9525" marR="9525" marT="9525" marB="0" anchor="b"/>
                </a:tc>
                <a:extLst>
                  <a:ext uri="{0D108BD9-81ED-4DB2-BD59-A6C34878D82A}">
                    <a16:rowId xmlns:a16="http://schemas.microsoft.com/office/drawing/2014/main" val="273093712"/>
                  </a:ext>
                </a:extLst>
              </a:tr>
              <a:tr h="177253">
                <a:tc>
                  <a:txBody>
                    <a:bodyPr/>
                    <a:lstStyle/>
                    <a:p>
                      <a:pPr algn="r" fontAlgn="ctr"/>
                      <a:r>
                        <a:rPr lang="en-US" sz="800" b="0" i="0" u="none" strike="noStrike">
                          <a:solidFill>
                            <a:srgbClr val="000000"/>
                          </a:solidFill>
                          <a:effectLst/>
                          <a:latin typeface="Segoe UI" panose="020B0502040204020203" pitchFamily="34" charset="0"/>
                        </a:rPr>
                        <a:t>122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school\other class</a:t>
                      </a:r>
                    </a:p>
                  </a:txBody>
                  <a:tcPr marL="9525" marR="9525" marT="9525" marB="0" anchor="b"/>
                </a:tc>
                <a:extLst>
                  <a:ext uri="{0D108BD9-81ED-4DB2-BD59-A6C34878D82A}">
                    <a16:rowId xmlns:a16="http://schemas.microsoft.com/office/drawing/2014/main" val="3933714235"/>
                  </a:ext>
                </a:extLst>
              </a:tr>
              <a:tr h="177253">
                <a:tc>
                  <a:txBody>
                    <a:bodyPr/>
                    <a:lstStyle/>
                    <a:p>
                      <a:pPr algn="r" fontAlgn="ctr"/>
                      <a:r>
                        <a:rPr lang="en-US" sz="800" b="0" i="0" u="none" strike="noStrike">
                          <a:solidFill>
                            <a:srgbClr val="000000"/>
                          </a:solidFill>
                          <a:effectLst/>
                          <a:latin typeface="Segoe UI" panose="020B0502040204020203" pitchFamily="34" charset="0"/>
                        </a:rPr>
                        <a:t>123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school\club</a:t>
                      </a:r>
                    </a:p>
                  </a:txBody>
                  <a:tcPr marL="9525" marR="9525" marT="9525" marB="0" anchor="b"/>
                </a:tc>
                <a:extLst>
                  <a:ext uri="{0D108BD9-81ED-4DB2-BD59-A6C34878D82A}">
                    <a16:rowId xmlns:a16="http://schemas.microsoft.com/office/drawing/2014/main" val="3395422801"/>
                  </a:ext>
                </a:extLst>
              </a:tr>
              <a:tr h="177253">
                <a:tc>
                  <a:txBody>
                    <a:bodyPr/>
                    <a:lstStyle/>
                    <a:p>
                      <a:pPr algn="r" fontAlgn="ctr"/>
                      <a:r>
                        <a:rPr lang="en-US" sz="800" b="0" i="0" u="none" strike="noStrike">
                          <a:solidFill>
                            <a:srgbClr val="000000"/>
                          </a:solidFill>
                          <a:effectLst/>
                          <a:latin typeface="Segoe UI" panose="020B0502040204020203" pitchFamily="34" charset="0"/>
                        </a:rPr>
                        <a:t>124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nat\participated in activ\science fair</a:t>
                      </a:r>
                    </a:p>
                  </a:txBody>
                  <a:tcPr marL="9525" marR="9525" marT="9525" marB="0" anchor="b"/>
                </a:tc>
                <a:extLst>
                  <a:ext uri="{0D108BD9-81ED-4DB2-BD59-A6C34878D82A}">
                    <a16:rowId xmlns:a16="http://schemas.microsoft.com/office/drawing/2014/main" val="1985302011"/>
                  </a:ext>
                </a:extLst>
              </a:tr>
              <a:tr h="177253">
                <a:tc>
                  <a:txBody>
                    <a:bodyPr/>
                    <a:lstStyle/>
                    <a:p>
                      <a:pPr algn="r" fontAlgn="ctr"/>
                      <a:r>
                        <a:rPr lang="en-US" sz="800" b="0" i="0" u="none" strike="noStrike">
                          <a:solidFill>
                            <a:srgbClr val="000000"/>
                          </a:solidFill>
                          <a:effectLst/>
                          <a:latin typeface="Segoe UI" panose="020B0502040204020203" pitchFamily="34" charset="0"/>
                        </a:rPr>
                        <a:t>125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bsxg05b</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\participated in </a:t>
                      </a:r>
                      <a:r>
                        <a:rPr lang="en-US" sz="1100" b="0" i="0" u="none" strike="noStrike" dirty="0" err="1">
                          <a:solidFill>
                            <a:srgbClr val="000000"/>
                          </a:solidFill>
                          <a:effectLst/>
                          <a:latin typeface="Calibri" panose="020F0502020204030204" pitchFamily="34" charset="0"/>
                        </a:rPr>
                        <a:t>activ</a:t>
                      </a:r>
                      <a:r>
                        <a:rPr lang="en-US" sz="1100" b="0" i="0" u="none" strike="noStrike" dirty="0">
                          <a:solidFill>
                            <a:srgbClr val="000000"/>
                          </a:solidFill>
                          <a:effectLst/>
                          <a:latin typeface="Calibri" panose="020F0502020204030204" pitchFamily="34" charset="0"/>
                        </a:rPr>
                        <a:t>\science club</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5" name="Content Placeholder 8">
            <a:extLst>
              <a:ext uri="{FF2B5EF4-FFF2-40B4-BE49-F238E27FC236}">
                <a16:creationId xmlns:a16="http://schemas.microsoft.com/office/drawing/2014/main" id="{0B2848C2-5C7B-4888-878F-B2587FB34145}"/>
              </a:ext>
            </a:extLst>
          </p:cNvPr>
          <p:cNvGraphicFramePr>
            <a:graphicFrameLocks/>
          </p:cNvGraphicFramePr>
          <p:nvPr>
            <p:extLst>
              <p:ext uri="{D42A27DB-BD31-4B8C-83A1-F6EECF244321}">
                <p14:modId xmlns:p14="http://schemas.microsoft.com/office/powerpoint/2010/main" val="1011412163"/>
              </p:ext>
            </p:extLst>
          </p:nvPr>
        </p:nvGraphicFramePr>
        <p:xfrm>
          <a:off x="8161315" y="564205"/>
          <a:ext cx="3754877" cy="4308286"/>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036135">
                  <a:extLst>
                    <a:ext uri="{9D8B030D-6E8A-4147-A177-3AD203B41FA5}">
                      <a16:colId xmlns:a16="http://schemas.microsoft.com/office/drawing/2014/main" val="2933345435"/>
                    </a:ext>
                  </a:extLst>
                </a:gridCol>
                <a:gridCol w="2529001">
                  <a:extLst>
                    <a:ext uri="{9D8B030D-6E8A-4147-A177-3AD203B41FA5}">
                      <a16:colId xmlns:a16="http://schemas.microsoft.com/office/drawing/2014/main" val="1396004249"/>
                    </a:ext>
                  </a:extLst>
                </a:gridCol>
              </a:tblGrid>
              <a:tr h="263480">
                <a:tc>
                  <a:txBody>
                    <a:bodyPr/>
                    <a:lstStyle/>
                    <a:p>
                      <a:pPr algn="ctr" fontAlgn="ctr"/>
                      <a:r>
                        <a:rPr lang="en-US" sz="1100" u="none" strike="noStrike" dirty="0">
                          <a:solidFill>
                            <a:schemeClr val="tx2"/>
                          </a:solidFill>
                          <a:effectLst/>
                          <a:latin typeface="+mn-lt"/>
                        </a:rPr>
                        <a:t> </a:t>
                      </a:r>
                      <a:endParaRPr lang="en-US" sz="1100" b="1" i="0" u="none" strike="noStrike" dirty="0">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Label</a:t>
                      </a:r>
                      <a:endParaRPr lang="en-US" sz="1100" b="1" i="0" u="none" strike="noStrike">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190399">
                <a:tc>
                  <a:txBody>
                    <a:bodyPr/>
                    <a:lstStyle/>
                    <a:p>
                      <a:pPr algn="r" fontAlgn="ctr"/>
                      <a:r>
                        <a:rPr lang="en-US" sz="800" b="0" i="0" u="none" strike="noStrike" dirty="0">
                          <a:solidFill>
                            <a:srgbClr val="000000"/>
                          </a:solidFill>
                          <a:effectLst/>
                          <a:latin typeface="Segoe UI" panose="020B0502040204020203" pitchFamily="34" charset="0"/>
                        </a:rPr>
                        <a:t>126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bsxg05c</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\participated in </a:t>
                      </a:r>
                      <a:r>
                        <a:rPr lang="en-US" sz="1100" b="0" i="0" u="none" strike="noStrike" dirty="0" err="1">
                          <a:solidFill>
                            <a:srgbClr val="000000"/>
                          </a:solidFill>
                          <a:effectLst/>
                          <a:latin typeface="Calibri" panose="020F0502020204030204" pitchFamily="34" charset="0"/>
                        </a:rPr>
                        <a:t>activ</a:t>
                      </a:r>
                      <a:r>
                        <a:rPr lang="en-US" sz="1100" b="0" i="0" u="none" strike="noStrike" dirty="0">
                          <a:solidFill>
                            <a:srgbClr val="000000"/>
                          </a:solidFill>
                          <a:effectLst/>
                          <a:latin typeface="Calibri" panose="020F0502020204030204" pitchFamily="34" charset="0"/>
                        </a:rPr>
                        <a:t>\science comp</a:t>
                      </a:r>
                    </a:p>
                  </a:txBody>
                  <a:tcPr marL="9525" marR="9525" marT="9525" marB="0" anchor="b"/>
                </a:tc>
                <a:extLst>
                  <a:ext uri="{0D108BD9-81ED-4DB2-BD59-A6C34878D82A}">
                    <a16:rowId xmlns:a16="http://schemas.microsoft.com/office/drawing/2014/main" val="2088730687"/>
                  </a:ext>
                </a:extLst>
              </a:tr>
              <a:tr h="190399">
                <a:tc>
                  <a:txBody>
                    <a:bodyPr/>
                    <a:lstStyle/>
                    <a:p>
                      <a:pPr algn="r" fontAlgn="ctr"/>
                      <a:r>
                        <a:rPr lang="en-US" sz="800" b="0" i="0" u="none" strike="noStrike">
                          <a:solidFill>
                            <a:srgbClr val="000000"/>
                          </a:solidFill>
                          <a:effectLst/>
                          <a:latin typeface="Segoe UI" panose="020B0502040204020203" pitchFamily="34" charset="0"/>
                        </a:rPr>
                        <a:t>127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bsxg14a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nat\repeat grade\elementary</a:t>
                      </a:r>
                    </a:p>
                  </a:txBody>
                  <a:tcPr marL="9525" marR="9525" marT="9525" marB="0" anchor="b"/>
                </a:tc>
                <a:extLst>
                  <a:ext uri="{0D108BD9-81ED-4DB2-BD59-A6C34878D82A}">
                    <a16:rowId xmlns:a16="http://schemas.microsoft.com/office/drawing/2014/main" val="2159054077"/>
                  </a:ext>
                </a:extLst>
              </a:tr>
              <a:tr h="190399">
                <a:tc>
                  <a:txBody>
                    <a:bodyPr/>
                    <a:lstStyle/>
                    <a:p>
                      <a:pPr algn="r" fontAlgn="ctr"/>
                      <a:r>
                        <a:rPr lang="en-US" sz="800" b="0" i="0" u="none" strike="noStrike">
                          <a:solidFill>
                            <a:srgbClr val="000000"/>
                          </a:solidFill>
                          <a:effectLst/>
                          <a:latin typeface="Segoe UI" panose="020B0502040204020203" pitchFamily="34" charset="0"/>
                        </a:rPr>
                        <a:t>128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bsxg14b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nat\repeat grade\middle</a:t>
                      </a:r>
                    </a:p>
                  </a:txBody>
                  <a:tcPr marL="9525" marR="9525" marT="9525" marB="0" anchor="b"/>
                </a:tc>
                <a:extLst>
                  <a:ext uri="{0D108BD9-81ED-4DB2-BD59-A6C34878D82A}">
                    <a16:rowId xmlns:a16="http://schemas.microsoft.com/office/drawing/2014/main" val="3098185395"/>
                  </a:ext>
                </a:extLst>
              </a:tr>
              <a:tr h="325618">
                <a:tc>
                  <a:txBody>
                    <a:bodyPr/>
                    <a:lstStyle/>
                    <a:p>
                      <a:pPr algn="r" fontAlgn="ctr"/>
                      <a:r>
                        <a:rPr lang="en-US" sz="800" b="0" i="0" u="none" strike="noStrike">
                          <a:solidFill>
                            <a:srgbClr val="000000"/>
                          </a:solidFill>
                          <a:effectLst/>
                          <a:latin typeface="Segoe UI" panose="020B0502040204020203" pitchFamily="34" charset="0"/>
                        </a:rPr>
                        <a:t>129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eval\math\oberv by external persons</a:t>
                      </a:r>
                    </a:p>
                  </a:txBody>
                  <a:tcPr marL="9525" marR="9525" marT="9525" marB="0" anchor="b"/>
                </a:tc>
                <a:extLst>
                  <a:ext uri="{0D108BD9-81ED-4DB2-BD59-A6C34878D82A}">
                    <a16:rowId xmlns:a16="http://schemas.microsoft.com/office/drawing/2014/main" val="681856813"/>
                  </a:ext>
                </a:extLst>
              </a:tr>
              <a:tr h="190399">
                <a:tc>
                  <a:txBody>
                    <a:bodyPr/>
                    <a:lstStyle/>
                    <a:p>
                      <a:pPr algn="r" fontAlgn="ctr"/>
                      <a:r>
                        <a:rPr lang="en-US" sz="800" b="0" i="0" u="none" strike="noStrike">
                          <a:solidFill>
                            <a:srgbClr val="000000"/>
                          </a:solidFill>
                          <a:effectLst/>
                          <a:latin typeface="Segoe UI" panose="020B0502040204020203" pitchFamily="34" charset="0"/>
                        </a:rPr>
                        <a:t>130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eval\math\student achieve</a:t>
                      </a:r>
                    </a:p>
                  </a:txBody>
                  <a:tcPr marL="9525" marR="9525" marT="9525" marB="0" anchor="b"/>
                </a:tc>
                <a:extLst>
                  <a:ext uri="{0D108BD9-81ED-4DB2-BD59-A6C34878D82A}">
                    <a16:rowId xmlns:a16="http://schemas.microsoft.com/office/drawing/2014/main" val="872851896"/>
                  </a:ext>
                </a:extLst>
              </a:tr>
              <a:tr h="190399">
                <a:tc>
                  <a:txBody>
                    <a:bodyPr/>
                    <a:lstStyle/>
                    <a:p>
                      <a:pPr algn="r" fontAlgn="ctr"/>
                      <a:r>
                        <a:rPr lang="en-US" sz="800" b="0" i="0" u="none" strike="noStrike">
                          <a:solidFill>
                            <a:srgbClr val="000000"/>
                          </a:solidFill>
                          <a:effectLst/>
                          <a:latin typeface="Segoe UI" panose="020B0502040204020203" pitchFamily="34" charset="0"/>
                        </a:rPr>
                        <a:t>131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eval\math\teacher peer review</a:t>
                      </a:r>
                    </a:p>
                  </a:txBody>
                  <a:tcPr marL="9525" marR="9525" marT="9525" marB="0" anchor="b"/>
                </a:tc>
                <a:extLst>
                  <a:ext uri="{0D108BD9-81ED-4DB2-BD59-A6C34878D82A}">
                    <a16:rowId xmlns:a16="http://schemas.microsoft.com/office/drawing/2014/main" val="1971861585"/>
                  </a:ext>
                </a:extLst>
              </a:tr>
              <a:tr h="325618">
                <a:tc>
                  <a:txBody>
                    <a:bodyPr/>
                    <a:lstStyle/>
                    <a:p>
                      <a:pPr algn="r" fontAlgn="ctr"/>
                      <a:r>
                        <a:rPr lang="en-US" sz="800" b="0" i="0" u="none" strike="noStrike" dirty="0">
                          <a:solidFill>
                            <a:srgbClr val="000000"/>
                          </a:solidFill>
                          <a:effectLst/>
                          <a:latin typeface="Segoe UI" panose="020B0502040204020203" pitchFamily="34" charset="0"/>
                        </a:rPr>
                        <a:t>132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eval\science\oberv by external persons</a:t>
                      </a:r>
                    </a:p>
                  </a:txBody>
                  <a:tcPr marL="9525" marR="9525" marT="9525" marB="0" anchor="b"/>
                </a:tc>
                <a:extLst>
                  <a:ext uri="{0D108BD9-81ED-4DB2-BD59-A6C34878D82A}">
                    <a16:rowId xmlns:a16="http://schemas.microsoft.com/office/drawing/2014/main" val="1752162190"/>
                  </a:ext>
                </a:extLst>
              </a:tr>
              <a:tr h="190399">
                <a:tc>
                  <a:txBody>
                    <a:bodyPr/>
                    <a:lstStyle/>
                    <a:p>
                      <a:pPr algn="r" fontAlgn="ctr"/>
                      <a:r>
                        <a:rPr lang="en-US" sz="800" b="0" i="0" u="none" strike="noStrike">
                          <a:solidFill>
                            <a:srgbClr val="000000"/>
                          </a:solidFill>
                          <a:effectLst/>
                          <a:latin typeface="Segoe UI" panose="020B0502040204020203" pitchFamily="34" charset="0"/>
                        </a:rPr>
                        <a:t>133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bcxg21c</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\teacher eval\science\student achieve</a:t>
                      </a:r>
                    </a:p>
                  </a:txBody>
                  <a:tcPr marL="9525" marR="9525" marT="9525" marB="0" anchor="b"/>
                </a:tc>
                <a:extLst>
                  <a:ext uri="{0D108BD9-81ED-4DB2-BD59-A6C34878D82A}">
                    <a16:rowId xmlns:a16="http://schemas.microsoft.com/office/drawing/2014/main" val="1863150155"/>
                  </a:ext>
                </a:extLst>
              </a:tr>
              <a:tr h="325618">
                <a:tc>
                  <a:txBody>
                    <a:bodyPr/>
                    <a:lstStyle/>
                    <a:p>
                      <a:pPr algn="r" fontAlgn="ctr"/>
                      <a:r>
                        <a:rPr lang="en-US" sz="800" b="0" i="0" u="none" strike="noStrike">
                          <a:solidFill>
                            <a:srgbClr val="000000"/>
                          </a:solidFill>
                          <a:effectLst/>
                          <a:latin typeface="Segoe UI" panose="020B0502040204020203" pitchFamily="34" charset="0"/>
                        </a:rPr>
                        <a:t>134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eval\science\teacher peer review</a:t>
                      </a:r>
                    </a:p>
                  </a:txBody>
                  <a:tcPr marL="9525" marR="9525" marT="9525" marB="0" anchor="b"/>
                </a:tc>
                <a:extLst>
                  <a:ext uri="{0D108BD9-81ED-4DB2-BD59-A6C34878D82A}">
                    <a16:rowId xmlns:a16="http://schemas.microsoft.com/office/drawing/2014/main" val="226119908"/>
                  </a:ext>
                </a:extLst>
              </a:tr>
              <a:tr h="190399">
                <a:tc>
                  <a:txBody>
                    <a:bodyPr/>
                    <a:lstStyle/>
                    <a:p>
                      <a:pPr algn="r" fontAlgn="ctr"/>
                      <a:r>
                        <a:rPr lang="en-US" sz="800" b="0" i="0" u="none" strike="noStrike">
                          <a:solidFill>
                            <a:srgbClr val="000000"/>
                          </a:solidFill>
                          <a:effectLst/>
                          <a:latin typeface="Segoe UI" panose="020B0502040204020203" pitchFamily="34" charset="0"/>
                        </a:rPr>
                        <a:t>135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bsng08</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nat\derived\how far educ</a:t>
                      </a:r>
                    </a:p>
                  </a:txBody>
                  <a:tcPr marL="9525" marR="9525" marT="9525" marB="0" anchor="b"/>
                </a:tc>
                <a:extLst>
                  <a:ext uri="{0D108BD9-81ED-4DB2-BD59-A6C34878D82A}">
                    <a16:rowId xmlns:a16="http://schemas.microsoft.com/office/drawing/2014/main" val="713378709"/>
                  </a:ext>
                </a:extLst>
              </a:tr>
              <a:tr h="190399">
                <a:tc>
                  <a:txBody>
                    <a:bodyPr/>
                    <a:lstStyle/>
                    <a:p>
                      <a:pPr algn="r" fontAlgn="ctr"/>
                      <a:r>
                        <a:rPr lang="en-US" sz="800" b="0" i="0" u="none" strike="noStrike">
                          <a:solidFill>
                            <a:srgbClr val="000000"/>
                          </a:solidFill>
                          <a:effectLst/>
                          <a:latin typeface="Segoe UI" panose="020B0502040204020203" pitchFamily="34" charset="0"/>
                        </a:rPr>
                        <a:t>136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bsxg13b</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\days absent last month</a:t>
                      </a:r>
                    </a:p>
                  </a:txBody>
                  <a:tcPr marL="9525" marR="9525" marT="9525" marB="0" anchor="b"/>
                </a:tc>
                <a:extLst>
                  <a:ext uri="{0D108BD9-81ED-4DB2-BD59-A6C34878D82A}">
                    <a16:rowId xmlns:a16="http://schemas.microsoft.com/office/drawing/2014/main" val="1966604568"/>
                  </a:ext>
                </a:extLst>
              </a:tr>
              <a:tr h="190399">
                <a:tc>
                  <a:txBody>
                    <a:bodyPr/>
                    <a:lstStyle/>
                    <a:p>
                      <a:pPr algn="r" fontAlgn="ctr"/>
                      <a:r>
                        <a:rPr lang="en-US" sz="800" b="0" i="0" u="none" strike="noStrike">
                          <a:solidFill>
                            <a:srgbClr val="000000"/>
                          </a:solidFill>
                          <a:effectLst/>
                          <a:latin typeface="Segoe UI" panose="020B0502040204020203" pitchFamily="34" charset="0"/>
                        </a:rPr>
                        <a:t>137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bsxg30</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nat\diff test compared oth tests</a:t>
                      </a:r>
                    </a:p>
                  </a:txBody>
                  <a:tcPr marL="9525" marR="9525" marT="9525" marB="0" anchor="b"/>
                </a:tc>
                <a:extLst>
                  <a:ext uri="{0D108BD9-81ED-4DB2-BD59-A6C34878D82A}">
                    <a16:rowId xmlns:a16="http://schemas.microsoft.com/office/drawing/2014/main" val="3350506239"/>
                  </a:ext>
                </a:extLst>
              </a:tr>
              <a:tr h="190399">
                <a:tc>
                  <a:txBody>
                    <a:bodyPr/>
                    <a:lstStyle/>
                    <a:p>
                      <a:pPr algn="r" fontAlgn="ctr"/>
                      <a:r>
                        <a:rPr lang="en-US" sz="800" b="0" i="0" u="none" strike="noStrike">
                          <a:solidFill>
                            <a:srgbClr val="000000"/>
                          </a:solidFill>
                          <a:effectLst/>
                          <a:latin typeface="Segoe UI" panose="020B0502040204020203" pitchFamily="34" charset="0"/>
                        </a:rPr>
                        <a:t>138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bsxg31</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nat\how hard tried compared oth tests</a:t>
                      </a:r>
                    </a:p>
                  </a:txBody>
                  <a:tcPr marL="9525" marR="9525" marT="9525" marB="0" anchor="b"/>
                </a:tc>
                <a:extLst>
                  <a:ext uri="{0D108BD9-81ED-4DB2-BD59-A6C34878D82A}">
                    <a16:rowId xmlns:a16="http://schemas.microsoft.com/office/drawing/2014/main" val="1666904822"/>
                  </a:ext>
                </a:extLst>
              </a:tr>
              <a:tr h="190399">
                <a:tc>
                  <a:txBody>
                    <a:bodyPr/>
                    <a:lstStyle/>
                    <a:p>
                      <a:pPr algn="r" fontAlgn="ctr"/>
                      <a:r>
                        <a:rPr lang="en-US" sz="800" b="0" i="0" u="none" strike="noStrike">
                          <a:solidFill>
                            <a:srgbClr val="000000"/>
                          </a:solidFill>
                          <a:effectLst/>
                          <a:latin typeface="Segoe UI" panose="020B0502040204020203" pitchFamily="34" charset="0"/>
                        </a:rPr>
                        <a:t>139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bsxg32</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nat\how important to do well</a:t>
                      </a:r>
                    </a:p>
                  </a:txBody>
                  <a:tcPr marL="9525" marR="9525" marT="9525" marB="0" anchor="b"/>
                </a:tc>
                <a:extLst>
                  <a:ext uri="{0D108BD9-81ED-4DB2-BD59-A6C34878D82A}">
                    <a16:rowId xmlns:a16="http://schemas.microsoft.com/office/drawing/2014/main" val="1572199497"/>
                  </a:ext>
                </a:extLst>
              </a:tr>
              <a:tr h="190399">
                <a:tc>
                  <a:txBody>
                    <a:bodyPr/>
                    <a:lstStyle/>
                    <a:p>
                      <a:pPr algn="r" fontAlgn="ctr"/>
                      <a:r>
                        <a:rPr lang="en-US" sz="800" b="0" i="0" u="none" strike="noStrike">
                          <a:solidFill>
                            <a:srgbClr val="000000"/>
                          </a:solidFill>
                          <a:effectLst/>
                          <a:latin typeface="Segoe UI" panose="020B0502040204020203" pitchFamily="34" charset="0"/>
                        </a:rPr>
                        <a:t>140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bcxg06</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nat\percent of students lep/ell</a:t>
                      </a:r>
                    </a:p>
                  </a:txBody>
                  <a:tcPr marL="9525" marR="9525" marT="9525" marB="0" anchor="b"/>
                </a:tc>
                <a:extLst>
                  <a:ext uri="{0D108BD9-81ED-4DB2-BD59-A6C34878D82A}">
                    <a16:rowId xmlns:a16="http://schemas.microsoft.com/office/drawing/2014/main" val="3008301248"/>
                  </a:ext>
                </a:extLst>
              </a:tr>
              <a:tr h="190399">
                <a:tc>
                  <a:txBody>
                    <a:bodyPr/>
                    <a:lstStyle/>
                    <a:p>
                      <a:pPr algn="r" fontAlgn="ctr"/>
                      <a:r>
                        <a:rPr lang="en-US" sz="800" b="0" i="0" u="none" strike="noStrike">
                          <a:solidFill>
                            <a:srgbClr val="000000"/>
                          </a:solidFill>
                          <a:effectLst/>
                          <a:latin typeface="Segoe UI" panose="020B0502040204020203" pitchFamily="34" charset="0"/>
                        </a:rPr>
                        <a:t>141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bcxg09</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nat\avg income lvl of sch immediate area</a:t>
                      </a:r>
                    </a:p>
                  </a:txBody>
                  <a:tcPr marL="9525" marR="9525" marT="9525" marB="0" anchor="b"/>
                </a:tc>
                <a:extLst>
                  <a:ext uri="{0D108BD9-81ED-4DB2-BD59-A6C34878D82A}">
                    <a16:rowId xmlns:a16="http://schemas.microsoft.com/office/drawing/2014/main" val="805763753"/>
                  </a:ext>
                </a:extLst>
              </a:tr>
              <a:tr h="325618">
                <a:tc>
                  <a:txBody>
                    <a:bodyPr/>
                    <a:lstStyle/>
                    <a:p>
                      <a:pPr algn="r" fontAlgn="ctr"/>
                      <a:r>
                        <a:rPr lang="en-US" sz="800" b="0" i="0" u="none" strike="noStrike">
                          <a:solidFill>
                            <a:srgbClr val="000000"/>
                          </a:solidFill>
                          <a:effectLst/>
                          <a:latin typeface="Segoe UI" panose="020B0502040204020203" pitchFamily="34" charset="0"/>
                        </a:rPr>
                        <a:t>142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pctfrpl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*nat\percent stud free reduce lunch-categorized*</a:t>
                      </a:r>
                    </a:p>
                  </a:txBody>
                  <a:tcPr marL="9525" marR="9525" marT="9525" marB="0" anchor="b"/>
                </a:tc>
                <a:extLst>
                  <a:ext uri="{0D108BD9-81ED-4DB2-BD59-A6C34878D82A}">
                    <a16:rowId xmlns:a16="http://schemas.microsoft.com/office/drawing/2014/main" val="3450768002"/>
                  </a:ext>
                </a:extLst>
              </a:tr>
              <a:tr h="190399">
                <a:tc>
                  <a:txBody>
                    <a:bodyPr/>
                    <a:lstStyle/>
                    <a:p>
                      <a:pPr algn="r" fontAlgn="ctr"/>
                      <a:r>
                        <a:rPr lang="en-US" sz="800" b="0" i="0" u="none" strike="noStrike">
                          <a:solidFill>
                            <a:srgbClr val="000000"/>
                          </a:solidFill>
                          <a:effectLst/>
                          <a:latin typeface="Segoe UI" panose="020B0502040204020203" pitchFamily="34" charset="0"/>
                        </a:rPr>
                        <a:t>143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pubpriv</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\public private school indicator*</a:t>
                      </a:r>
                    </a:p>
                  </a:txBody>
                  <a:tcPr marL="9525" marR="9525" marT="9525" marB="0" anchor="b"/>
                </a:tc>
                <a:extLst>
                  <a:ext uri="{0D108BD9-81ED-4DB2-BD59-A6C34878D82A}">
                    <a16:rowId xmlns:a16="http://schemas.microsoft.com/office/drawing/2014/main" val="3550007463"/>
                  </a:ext>
                </a:extLst>
              </a:tr>
            </a:tbl>
          </a:graphicData>
        </a:graphic>
      </p:graphicFrame>
    </p:spTree>
    <p:extLst>
      <p:ext uri="{BB962C8B-B14F-4D97-AF65-F5344CB8AC3E}">
        <p14:creationId xmlns:p14="http://schemas.microsoft.com/office/powerpoint/2010/main" val="413807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3</a:t>
            </a:fld>
            <a:endParaRPr lang="en-US" dirty="0"/>
          </a:p>
        </p:txBody>
      </p:sp>
      <p:sp>
        <p:nvSpPr>
          <p:cNvPr id="8" name="TextBox 7">
            <a:extLst>
              <a:ext uri="{FF2B5EF4-FFF2-40B4-BE49-F238E27FC236}">
                <a16:creationId xmlns:a16="http://schemas.microsoft.com/office/drawing/2014/main" id="{1A889BE1-29F3-4C8B-B8F4-1FEAFCB087B5}"/>
              </a:ext>
            </a:extLst>
          </p:cNvPr>
          <p:cNvSpPr txBox="1"/>
          <p:nvPr/>
        </p:nvSpPr>
        <p:spPr>
          <a:xfrm>
            <a:off x="4862842" y="1159898"/>
            <a:ext cx="2939885" cy="553998"/>
          </a:xfrm>
          <a:prstGeom prst="rect">
            <a:avLst/>
          </a:prstGeom>
          <a:noFill/>
        </p:spPr>
        <p:txBody>
          <a:bodyPr wrap="square" rtlCol="0">
            <a:spAutoFit/>
          </a:bodyPr>
          <a:lstStyle/>
          <a:p>
            <a:r>
              <a:rPr lang="en-US" altLang="zh-CN" b="1" dirty="0">
                <a:solidFill>
                  <a:srgbClr val="002250"/>
                </a:solidFill>
              </a:rPr>
              <a:t>Predicting</a:t>
            </a:r>
            <a:r>
              <a:rPr lang="zh-CN" altLang="en-US" b="1" dirty="0">
                <a:solidFill>
                  <a:srgbClr val="002250"/>
                </a:solidFill>
              </a:rPr>
              <a:t> </a:t>
            </a:r>
            <a:r>
              <a:rPr lang="en-US" altLang="zh-CN" b="1" dirty="0">
                <a:solidFill>
                  <a:srgbClr val="002250"/>
                </a:solidFill>
              </a:rPr>
              <a:t>school</a:t>
            </a:r>
            <a:r>
              <a:rPr lang="zh-CN" altLang="en-US" b="1" dirty="0">
                <a:solidFill>
                  <a:srgbClr val="002250"/>
                </a:solidFill>
              </a:rPr>
              <a:t> </a:t>
            </a:r>
            <a:r>
              <a:rPr lang="en-US" altLang="zh-CN" b="1" dirty="0">
                <a:solidFill>
                  <a:srgbClr val="002250"/>
                </a:solidFill>
              </a:rPr>
              <a:t>dropout</a:t>
            </a:r>
          </a:p>
          <a:p>
            <a:r>
              <a:rPr lang="en-US" sz="1200" dirty="0"/>
              <a:t> (</a:t>
            </a:r>
            <a:r>
              <a:rPr lang="en-US" sz="1200" dirty="0" err="1"/>
              <a:t>Sansone</a:t>
            </a:r>
            <a:r>
              <a:rPr lang="en-US" sz="1200" dirty="0"/>
              <a:t>, 2017) </a:t>
            </a:r>
            <a:endParaRPr lang="en-US" sz="1200" b="1" dirty="0">
              <a:solidFill>
                <a:srgbClr val="002250"/>
              </a:solidFill>
            </a:endParaRPr>
          </a:p>
        </p:txBody>
      </p:sp>
      <p:sp>
        <p:nvSpPr>
          <p:cNvPr id="9" name="TextBox 8">
            <a:extLst>
              <a:ext uri="{FF2B5EF4-FFF2-40B4-BE49-F238E27FC236}">
                <a16:creationId xmlns:a16="http://schemas.microsoft.com/office/drawing/2014/main" id="{1A889BE1-29F3-4C8B-B8F4-1FEAFCB087B5}"/>
              </a:ext>
            </a:extLst>
          </p:cNvPr>
          <p:cNvSpPr txBox="1"/>
          <p:nvPr/>
        </p:nvSpPr>
        <p:spPr>
          <a:xfrm>
            <a:off x="4862842" y="2052947"/>
            <a:ext cx="2939885" cy="553998"/>
          </a:xfrm>
          <a:prstGeom prst="rect">
            <a:avLst/>
          </a:prstGeom>
          <a:noFill/>
        </p:spPr>
        <p:txBody>
          <a:bodyPr wrap="square" rtlCol="0">
            <a:spAutoFit/>
          </a:bodyPr>
          <a:lstStyle/>
          <a:p>
            <a:r>
              <a:rPr lang="en-US" altLang="zh-CN" b="1" dirty="0">
                <a:solidFill>
                  <a:srgbClr val="002250"/>
                </a:solidFill>
              </a:rPr>
              <a:t>Predicting</a:t>
            </a:r>
            <a:r>
              <a:rPr lang="zh-CN" altLang="en-US" b="1" dirty="0">
                <a:solidFill>
                  <a:srgbClr val="002250"/>
                </a:solidFill>
              </a:rPr>
              <a:t> </a:t>
            </a:r>
            <a:r>
              <a:rPr lang="en-US" altLang="zh-CN" b="1" dirty="0">
                <a:solidFill>
                  <a:srgbClr val="002250"/>
                </a:solidFill>
              </a:rPr>
              <a:t>course</a:t>
            </a:r>
            <a:r>
              <a:rPr lang="zh-CN" altLang="en-US" b="1" dirty="0">
                <a:solidFill>
                  <a:srgbClr val="002250"/>
                </a:solidFill>
              </a:rPr>
              <a:t> </a:t>
            </a:r>
            <a:r>
              <a:rPr lang="en-US" altLang="zh-CN" b="1" dirty="0">
                <a:solidFill>
                  <a:srgbClr val="002250"/>
                </a:solidFill>
              </a:rPr>
              <a:t>score</a:t>
            </a:r>
          </a:p>
          <a:p>
            <a:r>
              <a:rPr lang="en-US" sz="1200" dirty="0"/>
              <a:t> (</a:t>
            </a:r>
            <a:r>
              <a:rPr lang="en-US" sz="1200" dirty="0" err="1"/>
              <a:t>Polyzou</a:t>
            </a:r>
            <a:r>
              <a:rPr lang="en-US" sz="1200" dirty="0"/>
              <a:t> &amp; </a:t>
            </a:r>
            <a:r>
              <a:rPr lang="en-US" sz="1200" dirty="0" err="1"/>
              <a:t>Karypis</a:t>
            </a:r>
            <a:r>
              <a:rPr lang="en-US" sz="1200" dirty="0"/>
              <a:t>, 2016) </a:t>
            </a:r>
            <a:endParaRPr lang="en-US" sz="1200" b="1" dirty="0">
              <a:solidFill>
                <a:srgbClr val="002250"/>
              </a:solidFill>
            </a:endParaRPr>
          </a:p>
        </p:txBody>
      </p:sp>
      <p:grpSp>
        <p:nvGrpSpPr>
          <p:cNvPr id="16" name="Group 15"/>
          <p:cNvGrpSpPr/>
          <p:nvPr/>
        </p:nvGrpSpPr>
        <p:grpSpPr>
          <a:xfrm>
            <a:off x="493403" y="1978172"/>
            <a:ext cx="2432769" cy="2102743"/>
            <a:chOff x="493403" y="1978172"/>
            <a:chExt cx="2432769" cy="2102743"/>
          </a:xfrm>
        </p:grpSpPr>
        <p:pic>
          <p:nvPicPr>
            <p:cNvPr id="7" name="Picture 6">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493403" y="2612288"/>
              <a:ext cx="1436400" cy="1468627"/>
            </a:xfrm>
            <a:prstGeom prst="rect">
              <a:avLst/>
            </a:prstGeom>
          </p:spPr>
        </p:pic>
        <p:grpSp>
          <p:nvGrpSpPr>
            <p:cNvPr id="17" name="Group 16"/>
            <p:cNvGrpSpPr/>
            <p:nvPr/>
          </p:nvGrpSpPr>
          <p:grpSpPr>
            <a:xfrm rot="182691">
              <a:off x="1691058" y="2590933"/>
              <a:ext cx="1235114" cy="616595"/>
              <a:chOff x="1994210" y="2224721"/>
              <a:chExt cx="1235114" cy="616595"/>
            </a:xfrm>
          </p:grpSpPr>
          <p:cxnSp>
            <p:nvCxnSpPr>
              <p:cNvPr id="10" name="Straight Connector 9"/>
              <p:cNvCxnSpPr/>
              <p:nvPr/>
            </p:nvCxnSpPr>
            <p:spPr>
              <a:xfrm rot="21417309" flipV="1">
                <a:off x="1994210" y="2387252"/>
                <a:ext cx="1094462" cy="454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Donut 10"/>
              <p:cNvSpPr/>
              <p:nvPr/>
            </p:nvSpPr>
            <p:spPr>
              <a:xfrm>
                <a:off x="3049215" y="2224721"/>
                <a:ext cx="180109" cy="18010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 name="Group 23"/>
            <p:cNvGrpSpPr/>
            <p:nvPr/>
          </p:nvGrpSpPr>
          <p:grpSpPr>
            <a:xfrm rot="18466099">
              <a:off x="1026578" y="2248050"/>
              <a:ext cx="890501" cy="350746"/>
              <a:chOff x="1969000" y="2309580"/>
              <a:chExt cx="1140634" cy="449268"/>
            </a:xfrm>
          </p:grpSpPr>
          <p:cxnSp>
            <p:nvCxnSpPr>
              <p:cNvPr id="25" name="Straight Connector 24"/>
              <p:cNvCxnSpPr/>
              <p:nvPr/>
            </p:nvCxnSpPr>
            <p:spPr>
              <a:xfrm rot="3133901" flipV="1">
                <a:off x="2370235" y="2129210"/>
                <a:ext cx="228403" cy="10308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Donut 25"/>
              <p:cNvSpPr/>
              <p:nvPr/>
            </p:nvSpPr>
            <p:spPr>
              <a:xfrm>
                <a:off x="2929525" y="2309580"/>
                <a:ext cx="180109" cy="18010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7" name="TextBox 26">
            <a:extLst>
              <a:ext uri="{FF2B5EF4-FFF2-40B4-BE49-F238E27FC236}">
                <a16:creationId xmlns:a16="http://schemas.microsoft.com/office/drawing/2014/main" id="{1A889BE1-29F3-4C8B-B8F4-1FEAFCB087B5}"/>
              </a:ext>
            </a:extLst>
          </p:cNvPr>
          <p:cNvSpPr txBox="1"/>
          <p:nvPr/>
        </p:nvSpPr>
        <p:spPr>
          <a:xfrm>
            <a:off x="578512" y="2296590"/>
            <a:ext cx="1466647" cy="369332"/>
          </a:xfrm>
          <a:prstGeom prst="rect">
            <a:avLst/>
          </a:prstGeom>
          <a:noFill/>
        </p:spPr>
        <p:txBody>
          <a:bodyPr wrap="square" rtlCol="0">
            <a:spAutoFit/>
          </a:bodyPr>
          <a:lstStyle/>
          <a:p>
            <a:r>
              <a:rPr lang="en-US" altLang="zh-CN" b="1" dirty="0">
                <a:solidFill>
                  <a:srgbClr val="002250"/>
                </a:solidFill>
              </a:rPr>
              <a:t>Health</a:t>
            </a:r>
            <a:endParaRPr lang="en-US" b="1" dirty="0">
              <a:solidFill>
                <a:srgbClr val="002250"/>
              </a:solidFill>
            </a:endParaRPr>
          </a:p>
        </p:txBody>
      </p:sp>
      <p:sp>
        <p:nvSpPr>
          <p:cNvPr id="28" name="TextBox 27">
            <a:extLst>
              <a:ext uri="{FF2B5EF4-FFF2-40B4-BE49-F238E27FC236}">
                <a16:creationId xmlns:a16="http://schemas.microsoft.com/office/drawing/2014/main" id="{1A889BE1-29F3-4C8B-B8F4-1FEAFCB087B5}"/>
              </a:ext>
            </a:extLst>
          </p:cNvPr>
          <p:cNvSpPr txBox="1"/>
          <p:nvPr/>
        </p:nvSpPr>
        <p:spPr>
          <a:xfrm>
            <a:off x="1641796" y="2380284"/>
            <a:ext cx="1466647" cy="369332"/>
          </a:xfrm>
          <a:prstGeom prst="rect">
            <a:avLst/>
          </a:prstGeom>
          <a:noFill/>
        </p:spPr>
        <p:txBody>
          <a:bodyPr wrap="square" rtlCol="0">
            <a:spAutoFit/>
          </a:bodyPr>
          <a:lstStyle/>
          <a:p>
            <a:r>
              <a:rPr lang="en-US" altLang="zh-CN" b="1" dirty="0">
                <a:solidFill>
                  <a:srgbClr val="002250"/>
                </a:solidFill>
              </a:rPr>
              <a:t>Business</a:t>
            </a:r>
            <a:endParaRPr lang="en-US" b="1" dirty="0">
              <a:solidFill>
                <a:srgbClr val="002250"/>
              </a:solidFill>
            </a:endParaRPr>
          </a:p>
        </p:txBody>
      </p:sp>
      <p:sp>
        <p:nvSpPr>
          <p:cNvPr id="29" name="TextBox 28">
            <a:extLst>
              <a:ext uri="{FF2B5EF4-FFF2-40B4-BE49-F238E27FC236}">
                <a16:creationId xmlns:a16="http://schemas.microsoft.com/office/drawing/2014/main" id="{1A889BE1-29F3-4C8B-B8F4-1FEAFCB087B5}"/>
              </a:ext>
            </a:extLst>
          </p:cNvPr>
          <p:cNvSpPr txBox="1"/>
          <p:nvPr/>
        </p:nvSpPr>
        <p:spPr>
          <a:xfrm>
            <a:off x="1471381" y="1617630"/>
            <a:ext cx="1466647" cy="369332"/>
          </a:xfrm>
          <a:prstGeom prst="rect">
            <a:avLst/>
          </a:prstGeom>
          <a:noFill/>
        </p:spPr>
        <p:txBody>
          <a:bodyPr wrap="square" rtlCol="0">
            <a:spAutoFit/>
          </a:bodyPr>
          <a:lstStyle/>
          <a:p>
            <a:r>
              <a:rPr lang="en-US" altLang="zh-CN" b="1" dirty="0">
                <a:solidFill>
                  <a:srgbClr val="002250"/>
                </a:solidFill>
              </a:rPr>
              <a:t>Finance</a:t>
            </a:r>
            <a:endParaRPr lang="en-US" b="1" dirty="0">
              <a:solidFill>
                <a:srgbClr val="002250"/>
              </a:solidFill>
            </a:endParaRPr>
          </a:p>
        </p:txBody>
      </p:sp>
      <p:sp>
        <p:nvSpPr>
          <p:cNvPr id="30" name="TextBox 29">
            <a:extLst>
              <a:ext uri="{FF2B5EF4-FFF2-40B4-BE49-F238E27FC236}">
                <a16:creationId xmlns:a16="http://schemas.microsoft.com/office/drawing/2014/main" id="{1A889BE1-29F3-4C8B-B8F4-1FEAFCB087B5}"/>
              </a:ext>
            </a:extLst>
          </p:cNvPr>
          <p:cNvSpPr txBox="1"/>
          <p:nvPr/>
        </p:nvSpPr>
        <p:spPr>
          <a:xfrm>
            <a:off x="2941814" y="2338523"/>
            <a:ext cx="1535093" cy="646331"/>
          </a:xfrm>
          <a:prstGeom prst="rect">
            <a:avLst/>
          </a:prstGeom>
          <a:noFill/>
        </p:spPr>
        <p:txBody>
          <a:bodyPr wrap="square" rtlCol="0">
            <a:spAutoFit/>
          </a:bodyPr>
          <a:lstStyle/>
          <a:p>
            <a:r>
              <a:rPr lang="en-US" altLang="zh-CN" b="1" dirty="0">
                <a:solidFill>
                  <a:srgbClr val="002250"/>
                </a:solidFill>
              </a:rPr>
              <a:t>Social</a:t>
            </a:r>
            <a:r>
              <a:rPr lang="zh-CN" altLang="en-US" b="1" dirty="0">
                <a:solidFill>
                  <a:srgbClr val="002250"/>
                </a:solidFill>
              </a:rPr>
              <a:t> </a:t>
            </a:r>
            <a:r>
              <a:rPr lang="en-US" altLang="zh-CN" b="1" dirty="0">
                <a:solidFill>
                  <a:srgbClr val="002250"/>
                </a:solidFill>
              </a:rPr>
              <a:t>Science</a:t>
            </a:r>
            <a:r>
              <a:rPr lang="zh-CN" altLang="en-US" b="1" dirty="0">
                <a:solidFill>
                  <a:srgbClr val="002250"/>
                </a:solidFill>
              </a:rPr>
              <a:t> </a:t>
            </a:r>
            <a:r>
              <a:rPr lang="en-US" altLang="zh-CN" b="1" dirty="0">
                <a:solidFill>
                  <a:srgbClr val="002250"/>
                </a:solidFill>
              </a:rPr>
              <a:t>Research</a:t>
            </a:r>
            <a:endParaRPr lang="en-US" b="1" dirty="0">
              <a:solidFill>
                <a:srgbClr val="002250"/>
              </a:solidFill>
            </a:endParaRPr>
          </a:p>
        </p:txBody>
      </p:sp>
      <p:cxnSp>
        <p:nvCxnSpPr>
          <p:cNvPr id="35" name="Straight Connector 34"/>
          <p:cNvCxnSpPr>
            <a:cxnSpLocks/>
            <a:endCxn id="8" idx="1"/>
          </p:cNvCxnSpPr>
          <p:nvPr/>
        </p:nvCxnSpPr>
        <p:spPr>
          <a:xfrm flipV="1">
            <a:off x="4193140" y="1436897"/>
            <a:ext cx="669702" cy="8596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9" idx="1"/>
          </p:cNvCxnSpPr>
          <p:nvPr/>
        </p:nvCxnSpPr>
        <p:spPr>
          <a:xfrm flipV="1">
            <a:off x="4476907" y="2329946"/>
            <a:ext cx="385935" cy="1524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4227278" y="2833946"/>
            <a:ext cx="574324" cy="3762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804851" y="3210179"/>
            <a:ext cx="4251379" cy="2487923"/>
          </a:xfrm>
          <a:prstGeom prst="roundRect">
            <a:avLst>
              <a:gd name="adj" fmla="val 12575"/>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002250"/>
                </a:solidFill>
              </a:rPr>
              <a:t>Only</a:t>
            </a:r>
            <a:r>
              <a:rPr lang="zh-CN" altLang="en-US" b="1" dirty="0">
                <a:solidFill>
                  <a:srgbClr val="002250"/>
                </a:solidFill>
              </a:rPr>
              <a:t> </a:t>
            </a:r>
            <a:r>
              <a:rPr lang="en-US" altLang="zh-CN" b="1" dirty="0">
                <a:solidFill>
                  <a:srgbClr val="002250"/>
                </a:solidFill>
              </a:rPr>
              <a:t>a</a:t>
            </a:r>
            <a:r>
              <a:rPr lang="zh-CN" altLang="en-US" b="1" dirty="0">
                <a:solidFill>
                  <a:srgbClr val="002250"/>
                </a:solidFill>
              </a:rPr>
              <a:t> </a:t>
            </a:r>
            <a:r>
              <a:rPr lang="en-US" altLang="zh-CN" b="1" dirty="0">
                <a:solidFill>
                  <a:srgbClr val="002250"/>
                </a:solidFill>
              </a:rPr>
              <a:t>handful</a:t>
            </a:r>
            <a:r>
              <a:rPr lang="zh-CN" altLang="en-US" b="1" dirty="0">
                <a:solidFill>
                  <a:srgbClr val="002250"/>
                </a:solidFill>
              </a:rPr>
              <a:t> </a:t>
            </a:r>
            <a:r>
              <a:rPr lang="en-US" altLang="zh-CN" b="1" dirty="0">
                <a:solidFill>
                  <a:srgbClr val="002250"/>
                </a:solidFill>
              </a:rPr>
              <a:t>studies</a:t>
            </a:r>
            <a:r>
              <a:rPr lang="zh-CN" altLang="en-US" b="1" dirty="0">
                <a:solidFill>
                  <a:srgbClr val="002250"/>
                </a:solidFill>
              </a:rPr>
              <a:t> </a:t>
            </a:r>
            <a:r>
              <a:rPr lang="en-US" altLang="zh-CN" b="1" dirty="0">
                <a:solidFill>
                  <a:srgbClr val="002250"/>
                </a:solidFill>
              </a:rPr>
              <a:t>applied</a:t>
            </a:r>
            <a:r>
              <a:rPr lang="zh-CN" altLang="en-US" b="1" dirty="0">
                <a:solidFill>
                  <a:srgbClr val="002250"/>
                </a:solidFill>
              </a:rPr>
              <a:t> </a:t>
            </a:r>
            <a:r>
              <a:rPr lang="en-US" altLang="zh-CN" b="1" dirty="0">
                <a:solidFill>
                  <a:srgbClr val="002250"/>
                </a:solidFill>
              </a:rPr>
              <a:t>ML</a:t>
            </a:r>
            <a:r>
              <a:rPr lang="zh-CN" altLang="en-US" b="1" dirty="0">
                <a:solidFill>
                  <a:srgbClr val="002250"/>
                </a:solidFill>
              </a:rPr>
              <a:t> </a:t>
            </a:r>
            <a:r>
              <a:rPr lang="en-US" altLang="zh-CN" b="1" dirty="0">
                <a:solidFill>
                  <a:srgbClr val="002250"/>
                </a:solidFill>
              </a:rPr>
              <a:t>techniques</a:t>
            </a:r>
            <a:r>
              <a:rPr lang="zh-CN" altLang="en-US" b="1" dirty="0">
                <a:solidFill>
                  <a:srgbClr val="002250"/>
                </a:solidFill>
              </a:rPr>
              <a:t> </a:t>
            </a:r>
            <a:r>
              <a:rPr lang="en-US" altLang="zh-CN" b="1" dirty="0">
                <a:solidFill>
                  <a:srgbClr val="002250"/>
                </a:solidFill>
              </a:rPr>
              <a:t>on</a:t>
            </a:r>
            <a:r>
              <a:rPr lang="zh-CN" altLang="en-US" b="1" dirty="0">
                <a:solidFill>
                  <a:srgbClr val="002250"/>
                </a:solidFill>
              </a:rPr>
              <a:t> </a:t>
            </a:r>
            <a:r>
              <a:rPr lang="en-US" altLang="zh-CN" b="1" dirty="0">
                <a:solidFill>
                  <a:srgbClr val="002250"/>
                </a:solidFill>
              </a:rPr>
              <a:t>international large-scale</a:t>
            </a:r>
            <a:r>
              <a:rPr lang="zh-CN" altLang="en-US" b="1" dirty="0">
                <a:solidFill>
                  <a:srgbClr val="002250"/>
                </a:solidFill>
              </a:rPr>
              <a:t> </a:t>
            </a:r>
            <a:r>
              <a:rPr lang="en-US" altLang="zh-CN" b="1" dirty="0">
                <a:solidFill>
                  <a:srgbClr val="002250"/>
                </a:solidFill>
              </a:rPr>
              <a:t>assessment</a:t>
            </a:r>
            <a:r>
              <a:rPr lang="zh-CN" altLang="en-US" b="1" dirty="0">
                <a:solidFill>
                  <a:srgbClr val="002250"/>
                </a:solidFill>
              </a:rPr>
              <a:t> </a:t>
            </a:r>
            <a:r>
              <a:rPr lang="en-US" altLang="zh-CN" b="1" dirty="0">
                <a:solidFill>
                  <a:srgbClr val="002250"/>
                </a:solidFill>
              </a:rPr>
              <a:t>data</a:t>
            </a:r>
            <a:r>
              <a:rPr lang="zh-CN" altLang="en-US" sz="1200" dirty="0">
                <a:solidFill>
                  <a:schemeClr val="tx1"/>
                </a:solidFill>
              </a:rPr>
              <a:t> </a:t>
            </a:r>
            <a:r>
              <a:rPr lang="en-US" sz="1200" dirty="0">
                <a:solidFill>
                  <a:schemeClr val="tx1"/>
                </a:solidFill>
              </a:rPr>
              <a:t>(</a:t>
            </a:r>
            <a:r>
              <a:rPr lang="en-US" sz="1200" dirty="0" err="1">
                <a:solidFill>
                  <a:schemeClr val="tx1"/>
                </a:solidFill>
              </a:rPr>
              <a:t>Mourshed</a:t>
            </a:r>
            <a:r>
              <a:rPr lang="en-US" sz="1200" dirty="0">
                <a:solidFill>
                  <a:schemeClr val="tx1"/>
                </a:solidFill>
              </a:rPr>
              <a:t> et al, 2017; Gabriel &amp; Jason </a:t>
            </a:r>
            <a:r>
              <a:rPr lang="en-US" sz="1200" dirty="0" err="1">
                <a:solidFill>
                  <a:schemeClr val="tx1"/>
                </a:solidFill>
              </a:rPr>
              <a:t>Signolet</a:t>
            </a:r>
            <a:r>
              <a:rPr lang="en-US" sz="1200" dirty="0">
                <a:solidFill>
                  <a:schemeClr val="tx1"/>
                </a:solidFill>
              </a:rPr>
              <a:t>, 2018; </a:t>
            </a:r>
            <a:r>
              <a:rPr lang="en-US" sz="1200" dirty="0" err="1">
                <a:solidFill>
                  <a:schemeClr val="tx1"/>
                </a:solidFill>
              </a:rPr>
              <a:t>Yoo</a:t>
            </a:r>
            <a:r>
              <a:rPr lang="en-US" sz="1200" dirty="0">
                <a:solidFill>
                  <a:schemeClr val="tx1"/>
                </a:solidFill>
              </a:rPr>
              <a:t>, 2018) </a:t>
            </a:r>
            <a:endParaRPr lang="en-US" altLang="zh-CN" sz="1200" dirty="0">
              <a:solidFill>
                <a:schemeClr val="tx1"/>
              </a:solidFill>
            </a:endParaRPr>
          </a:p>
          <a:p>
            <a:endParaRPr lang="en-US" altLang="zh-CN" b="1" dirty="0">
              <a:solidFill>
                <a:srgbClr val="002250"/>
              </a:solidFill>
            </a:endParaRPr>
          </a:p>
          <a:p>
            <a:r>
              <a:rPr lang="en-US" altLang="zh-CN" b="1" dirty="0">
                <a:solidFill>
                  <a:srgbClr val="002250"/>
                </a:solidFill>
              </a:rPr>
              <a:t>None</a:t>
            </a:r>
            <a:r>
              <a:rPr lang="zh-CN" altLang="en-US" b="1" dirty="0">
                <a:solidFill>
                  <a:srgbClr val="002250"/>
                </a:solidFill>
              </a:rPr>
              <a:t> </a:t>
            </a:r>
            <a:r>
              <a:rPr lang="en-US" altLang="zh-CN" b="1" dirty="0">
                <a:solidFill>
                  <a:srgbClr val="002250"/>
                </a:solidFill>
              </a:rPr>
              <a:t>have</a:t>
            </a:r>
            <a:r>
              <a:rPr lang="zh-CN" altLang="en-US" b="1" dirty="0">
                <a:solidFill>
                  <a:srgbClr val="002250"/>
                </a:solidFill>
              </a:rPr>
              <a:t> </a:t>
            </a:r>
            <a:r>
              <a:rPr lang="en-US" b="1" dirty="0">
                <a:solidFill>
                  <a:srgbClr val="002250"/>
                </a:solidFill>
              </a:rPr>
              <a:t>compared the performance of different ML methods </a:t>
            </a:r>
          </a:p>
        </p:txBody>
      </p:sp>
      <p:pic>
        <p:nvPicPr>
          <p:cNvPr id="34" name="Picture 33"/>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6138" r="6024" b="13450"/>
          <a:stretch/>
        </p:blipFill>
        <p:spPr>
          <a:xfrm>
            <a:off x="7379975" y="3260769"/>
            <a:ext cx="533081" cy="525261"/>
          </a:xfrm>
          <a:prstGeom prst="rect">
            <a:avLst/>
          </a:prstGeom>
        </p:spPr>
      </p:pic>
      <p:sp>
        <p:nvSpPr>
          <p:cNvPr id="53" name="Rounded Rectangle 52"/>
          <p:cNvSpPr/>
          <p:nvPr/>
        </p:nvSpPr>
        <p:spPr>
          <a:xfrm>
            <a:off x="457200" y="4286058"/>
            <a:ext cx="1638109" cy="709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a:t>
            </a:r>
            <a:r>
              <a:rPr lang="zh-CN" altLang="en-US" dirty="0"/>
              <a:t> </a:t>
            </a:r>
            <a:r>
              <a:rPr lang="en-US" altLang="zh-CN" dirty="0"/>
              <a:t>Learning</a:t>
            </a:r>
            <a:r>
              <a:rPr lang="zh-CN" altLang="en-US" dirty="0"/>
              <a:t> </a:t>
            </a:r>
            <a:r>
              <a:rPr lang="en-US" altLang="zh-CN" dirty="0"/>
              <a:t>(ML)</a:t>
            </a:r>
            <a:endParaRPr lang="en-US" dirty="0"/>
          </a:p>
        </p:txBody>
      </p:sp>
      <p:cxnSp>
        <p:nvCxnSpPr>
          <p:cNvPr id="48" name="Straight Connector 47"/>
          <p:cNvCxnSpPr>
            <a:cxnSpLocks/>
          </p:cNvCxnSpPr>
          <p:nvPr/>
        </p:nvCxnSpPr>
        <p:spPr>
          <a:xfrm>
            <a:off x="8305800" y="1134208"/>
            <a:ext cx="0" cy="456389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812763" y="2779849"/>
            <a:ext cx="288623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8812763" y="1926296"/>
            <a:ext cx="2886231" cy="652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Six</a:t>
            </a:r>
            <a:r>
              <a:rPr lang="zh-CN" altLang="en-US" dirty="0"/>
              <a:t> </a:t>
            </a:r>
            <a:r>
              <a:rPr lang="en-US" dirty="0"/>
              <a:t>most common ML algorithms</a:t>
            </a:r>
          </a:p>
        </p:txBody>
      </p:sp>
      <p:sp>
        <p:nvSpPr>
          <p:cNvPr id="32" name="Rectangle: Rounded Corners 18">
            <a:extLst>
              <a:ext uri="{FF2B5EF4-FFF2-40B4-BE49-F238E27FC236}">
                <a16:creationId xmlns:a16="http://schemas.microsoft.com/office/drawing/2014/main" id="{502AA732-0F91-4508-8602-B16670D86B2D}"/>
              </a:ext>
            </a:extLst>
          </p:cNvPr>
          <p:cNvSpPr/>
          <p:nvPr/>
        </p:nvSpPr>
        <p:spPr>
          <a:xfrm>
            <a:off x="8784503" y="2935054"/>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Logistic Regression</a:t>
            </a:r>
          </a:p>
        </p:txBody>
      </p:sp>
      <p:sp>
        <p:nvSpPr>
          <p:cNvPr id="33" name="Rectangle: Rounded Corners 45">
            <a:extLst>
              <a:ext uri="{FF2B5EF4-FFF2-40B4-BE49-F238E27FC236}">
                <a16:creationId xmlns:a16="http://schemas.microsoft.com/office/drawing/2014/main" id="{2B86ACB0-00E1-4C90-8D08-928F6624D019}"/>
              </a:ext>
            </a:extLst>
          </p:cNvPr>
          <p:cNvSpPr/>
          <p:nvPr/>
        </p:nvSpPr>
        <p:spPr>
          <a:xfrm>
            <a:off x="8784503" y="3227561"/>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Elastic Net</a:t>
            </a:r>
          </a:p>
        </p:txBody>
      </p:sp>
      <p:sp>
        <p:nvSpPr>
          <p:cNvPr id="36" name="Rectangle: Rounded Corners 46">
            <a:extLst>
              <a:ext uri="{FF2B5EF4-FFF2-40B4-BE49-F238E27FC236}">
                <a16:creationId xmlns:a16="http://schemas.microsoft.com/office/drawing/2014/main" id="{3579EC82-1B99-41F9-B677-BC437C277841}"/>
              </a:ext>
            </a:extLst>
          </p:cNvPr>
          <p:cNvSpPr/>
          <p:nvPr/>
        </p:nvSpPr>
        <p:spPr>
          <a:xfrm>
            <a:off x="8784503" y="3520068"/>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Decision Tree</a:t>
            </a:r>
          </a:p>
        </p:txBody>
      </p:sp>
      <p:sp>
        <p:nvSpPr>
          <p:cNvPr id="38" name="Rectangle: Rounded Corners 47">
            <a:extLst>
              <a:ext uri="{FF2B5EF4-FFF2-40B4-BE49-F238E27FC236}">
                <a16:creationId xmlns:a16="http://schemas.microsoft.com/office/drawing/2014/main" id="{36EA3B87-9FBE-4F87-9E17-848856C82424}"/>
              </a:ext>
            </a:extLst>
          </p:cNvPr>
          <p:cNvSpPr/>
          <p:nvPr/>
        </p:nvSpPr>
        <p:spPr>
          <a:xfrm>
            <a:off x="8784503" y="3812575"/>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Random Forest</a:t>
            </a:r>
          </a:p>
        </p:txBody>
      </p:sp>
      <p:sp>
        <p:nvSpPr>
          <p:cNvPr id="39" name="Rectangle: Rounded Corners 48">
            <a:extLst>
              <a:ext uri="{FF2B5EF4-FFF2-40B4-BE49-F238E27FC236}">
                <a16:creationId xmlns:a16="http://schemas.microsoft.com/office/drawing/2014/main" id="{E667FCCC-8F03-4C5E-BD9A-D84C48E71FCD}"/>
              </a:ext>
            </a:extLst>
          </p:cNvPr>
          <p:cNvSpPr/>
          <p:nvPr/>
        </p:nvSpPr>
        <p:spPr>
          <a:xfrm>
            <a:off x="8784503" y="4105082"/>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Extreme Gradient Boosting</a:t>
            </a:r>
          </a:p>
        </p:txBody>
      </p:sp>
      <p:sp>
        <p:nvSpPr>
          <p:cNvPr id="41" name="Rectangle: Rounded Corners 50">
            <a:extLst>
              <a:ext uri="{FF2B5EF4-FFF2-40B4-BE49-F238E27FC236}">
                <a16:creationId xmlns:a16="http://schemas.microsoft.com/office/drawing/2014/main" id="{FB8F2C27-94EB-4F59-AE68-B222A86BACCF}"/>
              </a:ext>
            </a:extLst>
          </p:cNvPr>
          <p:cNvSpPr/>
          <p:nvPr/>
        </p:nvSpPr>
        <p:spPr>
          <a:xfrm>
            <a:off x="8784503" y="4397589"/>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Neural Network</a:t>
            </a:r>
          </a:p>
        </p:txBody>
      </p:sp>
      <p:sp>
        <p:nvSpPr>
          <p:cNvPr id="42" name="Rounded Rectangle 41"/>
          <p:cNvSpPr/>
          <p:nvPr/>
        </p:nvSpPr>
        <p:spPr>
          <a:xfrm>
            <a:off x="8679851" y="1744210"/>
            <a:ext cx="3211985" cy="3204781"/>
          </a:xfrm>
          <a:prstGeom prst="roundRect">
            <a:avLst>
              <a:gd name="adj" fmla="val 1139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29531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chemeClr val="tx1"/>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2" presetClass="entr" presetSubtype="4"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7" grpId="0"/>
      <p:bldP spid="28" grpId="0"/>
      <p:bldP spid="29" grpId="0"/>
      <p:bldP spid="30" grpId="0"/>
      <p:bldP spid="52" grpId="0" animBg="1"/>
      <p:bldP spid="53" grpId="0" animBg="1"/>
      <p:bldP spid="57" grpId="0" animBg="1"/>
      <p:bldP spid="32" grpId="0" animBg="1"/>
      <p:bldP spid="33" grpId="0" animBg="1"/>
      <p:bldP spid="36" grpId="0" animBg="1"/>
      <p:bldP spid="38" grpId="0" animBg="1"/>
      <p:bldP spid="39" grpId="0" animBg="1"/>
      <p:bldP spid="41"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hlinkClick r:id="rId2"/>
              </a:rPr>
              <a:t>https://github.com/yuqiliao/InternationalAssessment_MachineLearning/blob/master/Code/ML.R</a:t>
            </a:r>
            <a:endParaRPr lang="en-US" dirty="0"/>
          </a:p>
          <a:p>
            <a:endParaRPr lang="en-US" dirty="0"/>
          </a:p>
        </p:txBody>
      </p:sp>
      <p:sp>
        <p:nvSpPr>
          <p:cNvPr id="3" name="Title 2"/>
          <p:cNvSpPr>
            <a:spLocks noGrp="1"/>
          </p:cNvSpPr>
          <p:nvPr>
            <p:ph type="title"/>
          </p:nvPr>
        </p:nvSpPr>
        <p:spPr/>
        <p:txBody>
          <a:bodyPr/>
          <a:lstStyle/>
          <a:p>
            <a:r>
              <a:rPr lang="en-US" dirty="0"/>
              <a:t>Code</a:t>
            </a:r>
          </a:p>
        </p:txBody>
      </p:sp>
      <p:sp>
        <p:nvSpPr>
          <p:cNvPr id="4" name="Slide Number Placeholder 3"/>
          <p:cNvSpPr>
            <a:spLocks noGrp="1"/>
          </p:cNvSpPr>
          <p:nvPr>
            <p:ph type="sldNum" sz="quarter" idx="14"/>
          </p:nvPr>
        </p:nvSpPr>
        <p:spPr/>
        <p:txBody>
          <a:bodyPr/>
          <a:lstStyle/>
          <a:p>
            <a:fld id="{99A20822-4A49-4D36-86E3-300BA48D3F00}" type="slidenum">
              <a:rPr lang="en-US" smtClean="0"/>
              <a:pPr/>
              <a:t>30</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0242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28625" y="370881"/>
            <a:ext cx="11158538" cy="880404"/>
          </a:xfrm>
        </p:spPr>
        <p:txBody>
          <a:bodyPr anchor="b">
            <a:noAutofit/>
          </a:bodyPr>
          <a:lstStyle/>
          <a:p>
            <a:r>
              <a:rPr lang="en-US" sz="4000" dirty="0"/>
              <a:t>Trends in International Mathematics and Science Study (TIMSS) 2015</a:t>
            </a:r>
          </a:p>
        </p:txBody>
      </p:sp>
      <p:sp>
        <p:nvSpPr>
          <p:cNvPr id="5" name="Content Placeholder 4"/>
          <p:cNvSpPr>
            <a:spLocks noGrp="1"/>
          </p:cNvSpPr>
          <p:nvPr>
            <p:ph sz="half" idx="2"/>
          </p:nvPr>
        </p:nvSpPr>
        <p:spPr>
          <a:xfrm>
            <a:off x="7970292" y="1845735"/>
            <a:ext cx="4067033" cy="4023360"/>
          </a:xfrm>
        </p:spPr>
        <p:txBody>
          <a:bodyPr>
            <a:normAutofit fontScale="92500" lnSpcReduction="10000"/>
          </a:bodyPr>
          <a:lstStyle/>
          <a:p>
            <a:r>
              <a:rPr lang="en-US" sz="2400" dirty="0">
                <a:latin typeface="+mj-lt"/>
              </a:rPr>
              <a:t>Participation at 4th- grade</a:t>
            </a:r>
          </a:p>
          <a:p>
            <a:pPr lvl="1">
              <a:buFont typeface="Wingdings" panose="05000000000000000000" pitchFamily="2" charset="2"/>
              <a:buChar char="§"/>
            </a:pPr>
            <a:r>
              <a:rPr lang="en-US" sz="2000" dirty="0">
                <a:latin typeface="+mj-lt"/>
              </a:rPr>
              <a:t> 55 education systems</a:t>
            </a:r>
          </a:p>
          <a:p>
            <a:pPr lvl="1">
              <a:buFont typeface="Wingdings" panose="05000000000000000000" pitchFamily="2" charset="2"/>
              <a:buChar char="§"/>
            </a:pPr>
            <a:r>
              <a:rPr lang="en-US" sz="2000" dirty="0">
                <a:latin typeface="+mj-lt"/>
              </a:rPr>
              <a:t> More than 310,000 students</a:t>
            </a:r>
          </a:p>
          <a:p>
            <a:pPr>
              <a:buFont typeface="Wingdings" panose="05000000000000000000" pitchFamily="2" charset="2"/>
              <a:buChar char="§"/>
            </a:pPr>
            <a:endParaRPr lang="en-US" sz="2400" dirty="0">
              <a:latin typeface="+mj-lt"/>
            </a:endParaRPr>
          </a:p>
          <a:p>
            <a:pPr marL="0" indent="0">
              <a:buNone/>
            </a:pPr>
            <a:r>
              <a:rPr lang="en-US" sz="2400" dirty="0">
                <a:latin typeface="+mj-lt"/>
              </a:rPr>
              <a:t>Participation at 8th- grade</a:t>
            </a:r>
          </a:p>
          <a:p>
            <a:pPr lvl="1">
              <a:buFont typeface="Wingdings" panose="05000000000000000000" pitchFamily="2" charset="2"/>
              <a:buChar char="§"/>
            </a:pPr>
            <a:r>
              <a:rPr lang="en-US" sz="2000" dirty="0">
                <a:latin typeface="+mj-lt"/>
              </a:rPr>
              <a:t> 44 education systems</a:t>
            </a:r>
          </a:p>
          <a:p>
            <a:pPr lvl="1">
              <a:buFont typeface="Wingdings" panose="05000000000000000000" pitchFamily="2" charset="2"/>
              <a:buChar char="§"/>
            </a:pPr>
            <a:r>
              <a:rPr lang="en-US" sz="2000" dirty="0">
                <a:latin typeface="+mj-lt"/>
              </a:rPr>
              <a:t> More than 260,000 students</a:t>
            </a:r>
          </a:p>
          <a:p>
            <a:endParaRPr lang="en-US" sz="2400" dirty="0">
              <a:latin typeface="+mj-lt"/>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112" t="1021" r="15165"/>
          <a:stretch/>
        </p:blipFill>
        <p:spPr>
          <a:xfrm>
            <a:off x="732023" y="1851379"/>
            <a:ext cx="7170031" cy="4008876"/>
          </a:xfrm>
          <a:prstGeom prst="rect">
            <a:avLst/>
          </a:prstGeom>
        </p:spPr>
      </p:pic>
      <p:sp>
        <p:nvSpPr>
          <p:cNvPr id="6" name="Rectangle 5"/>
          <p:cNvSpPr/>
          <p:nvPr/>
        </p:nvSpPr>
        <p:spPr>
          <a:xfrm>
            <a:off x="699975" y="5884353"/>
            <a:ext cx="5868035" cy="461665"/>
          </a:xfrm>
          <a:prstGeom prst="rect">
            <a:avLst/>
          </a:prstGeom>
        </p:spPr>
        <p:txBody>
          <a:bodyPr wrap="square">
            <a:spAutoFit/>
          </a:bodyPr>
          <a:lstStyle/>
          <a:p>
            <a:r>
              <a:rPr lang="en-US" sz="1200" dirty="0">
                <a:latin typeface="Calibri Light" panose="020F0302020204030204" pitchFamily="34" charset="0"/>
                <a:ea typeface="Calibri" panose="020F0502020204030204" pitchFamily="34" charset="0"/>
                <a:cs typeface="Times New Roman" panose="02020603050405020304" pitchFamily="18" charset="0"/>
              </a:rPr>
              <a:t>NOTE: Education systems that administered TIMSS at a grade other than the target grade are not included in the count of education systems. </a:t>
            </a:r>
            <a:endParaRPr lang="en-US" sz="1200" dirty="0">
              <a:latin typeface="Calibri Light" panose="020F0302020204030204" pitchFamily="34" charset="0"/>
            </a:endParaRPr>
          </a:p>
        </p:txBody>
      </p:sp>
    </p:spTree>
    <p:extLst>
      <p:ext uri="{BB962C8B-B14F-4D97-AF65-F5344CB8AC3E}">
        <p14:creationId xmlns:p14="http://schemas.microsoft.com/office/powerpoint/2010/main" val="27443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996696"/>
          </a:xfrm>
        </p:spPr>
        <p:txBody>
          <a:bodyPr/>
          <a:lstStyle/>
          <a:p>
            <a:r>
              <a:rPr lang="en-US" dirty="0"/>
              <a:t>Introduction</a:t>
            </a:r>
          </a:p>
        </p:txBody>
      </p:sp>
      <p:cxnSp>
        <p:nvCxnSpPr>
          <p:cNvPr id="48" name="Straight Connector 47"/>
          <p:cNvCxnSpPr>
            <a:cxnSpLocks/>
          </p:cNvCxnSpPr>
          <p:nvPr/>
        </p:nvCxnSpPr>
        <p:spPr>
          <a:xfrm>
            <a:off x="5898510" y="1109426"/>
            <a:ext cx="0" cy="502119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F9D5EBB-8CC5-49B0-97AA-493B3D0849C0}"/>
              </a:ext>
            </a:extLst>
          </p:cNvPr>
          <p:cNvGrpSpPr/>
          <p:nvPr/>
        </p:nvGrpSpPr>
        <p:grpSpPr>
          <a:xfrm>
            <a:off x="7101246" y="874041"/>
            <a:ext cx="2425520" cy="933113"/>
            <a:chOff x="2302800" y="871320"/>
            <a:chExt cx="2425520" cy="933113"/>
          </a:xfrm>
        </p:grpSpPr>
        <p:pic>
          <p:nvPicPr>
            <p:cNvPr id="44" name="Picture 43">
              <a:extLst>
                <a:ext uri="{FF2B5EF4-FFF2-40B4-BE49-F238E27FC236}">
                  <a16:creationId xmlns:a16="http://schemas.microsoft.com/office/drawing/2014/main" id="{6338B49A-C6A3-4C67-B9E5-22B46C196CCD}"/>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2302800" y="871320"/>
              <a:ext cx="912637" cy="933113"/>
            </a:xfrm>
            <a:prstGeom prst="rect">
              <a:avLst/>
            </a:prstGeom>
          </p:spPr>
        </p:pic>
        <p:sp>
          <p:nvSpPr>
            <p:cNvPr id="46" name="Rounded Rectangle 52">
              <a:extLst>
                <a:ext uri="{FF2B5EF4-FFF2-40B4-BE49-F238E27FC236}">
                  <a16:creationId xmlns:a16="http://schemas.microsoft.com/office/drawing/2014/main" id="{9C596E8F-2144-43F9-8DB4-A97F354B5E59}"/>
                </a:ext>
              </a:extLst>
            </p:cNvPr>
            <p:cNvSpPr/>
            <p:nvPr/>
          </p:nvSpPr>
          <p:spPr>
            <a:xfrm>
              <a:off x="3294077" y="1108661"/>
              <a:ext cx="1434243" cy="687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Machine</a:t>
              </a:r>
              <a:r>
                <a:rPr lang="zh-CN" altLang="en-US" sz="1400" dirty="0"/>
                <a:t> </a:t>
              </a:r>
              <a:r>
                <a:rPr lang="en-US" altLang="zh-CN" sz="1400" dirty="0"/>
                <a:t>Learning</a:t>
              </a:r>
              <a:r>
                <a:rPr lang="zh-CN" altLang="en-US" sz="1400" dirty="0"/>
                <a:t> </a:t>
              </a:r>
              <a:r>
                <a:rPr lang="en-US" altLang="zh-CN" sz="1400" dirty="0"/>
                <a:t>Approach</a:t>
              </a:r>
              <a:endParaRPr lang="en-US" sz="1400" dirty="0"/>
            </a:p>
          </p:txBody>
        </p:sp>
      </p:grpSp>
      <p:grpSp>
        <p:nvGrpSpPr>
          <p:cNvPr id="20" name="Group 19">
            <a:extLst>
              <a:ext uri="{FF2B5EF4-FFF2-40B4-BE49-F238E27FC236}">
                <a16:creationId xmlns:a16="http://schemas.microsoft.com/office/drawing/2014/main" id="{E85FF2E0-CF6A-4DBF-9429-7F0A89E67C8E}"/>
              </a:ext>
            </a:extLst>
          </p:cNvPr>
          <p:cNvGrpSpPr/>
          <p:nvPr/>
        </p:nvGrpSpPr>
        <p:grpSpPr>
          <a:xfrm>
            <a:off x="2144218" y="998046"/>
            <a:ext cx="2358128" cy="809108"/>
            <a:chOff x="2361515" y="994008"/>
            <a:chExt cx="2358128" cy="809108"/>
          </a:xfrm>
        </p:grpSpPr>
        <p:pic>
          <p:nvPicPr>
            <p:cNvPr id="6" name="Picture 5">
              <a:extLst>
                <a:ext uri="{FF2B5EF4-FFF2-40B4-BE49-F238E27FC236}">
                  <a16:creationId xmlns:a16="http://schemas.microsoft.com/office/drawing/2014/main" id="{74B7DC8B-05B2-497C-A6F5-D7D171D465E7}"/>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3418" t="3846" r="13120" b="18205"/>
            <a:stretch/>
          </p:blipFill>
          <p:spPr>
            <a:xfrm>
              <a:off x="2361515" y="994008"/>
              <a:ext cx="762531" cy="809108"/>
            </a:xfrm>
            <a:prstGeom prst="rect">
              <a:avLst/>
            </a:prstGeom>
          </p:spPr>
        </p:pic>
        <p:sp>
          <p:nvSpPr>
            <p:cNvPr id="47" name="Rounded Rectangle 52">
              <a:extLst>
                <a:ext uri="{FF2B5EF4-FFF2-40B4-BE49-F238E27FC236}">
                  <a16:creationId xmlns:a16="http://schemas.microsoft.com/office/drawing/2014/main" id="{83F51A80-2546-483B-A05A-7FE414ADCAC4}"/>
                </a:ext>
              </a:extLst>
            </p:cNvPr>
            <p:cNvSpPr/>
            <p:nvPr/>
          </p:nvSpPr>
          <p:spPr>
            <a:xfrm>
              <a:off x="3285396" y="1086522"/>
              <a:ext cx="1434247" cy="709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Conventional Statistical Approach</a:t>
              </a:r>
              <a:endParaRPr lang="en-US" sz="1400" dirty="0"/>
            </a:p>
          </p:txBody>
        </p:sp>
      </p:grpSp>
      <p:cxnSp>
        <p:nvCxnSpPr>
          <p:cNvPr id="13" name="Straight Connector 12">
            <a:extLst>
              <a:ext uri="{FF2B5EF4-FFF2-40B4-BE49-F238E27FC236}">
                <a16:creationId xmlns:a16="http://schemas.microsoft.com/office/drawing/2014/main" id="{0CA3BC0D-51C2-4569-8D25-EC1067A1E4AC}"/>
              </a:ext>
            </a:extLst>
          </p:cNvPr>
          <p:cNvCxnSpPr/>
          <p:nvPr/>
        </p:nvCxnSpPr>
        <p:spPr>
          <a:xfrm>
            <a:off x="915132" y="1934308"/>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0FBCF0-B2A4-4BCB-96BC-D08D4B288B96}"/>
              </a:ext>
            </a:extLst>
          </p:cNvPr>
          <p:cNvCxnSpPr/>
          <p:nvPr/>
        </p:nvCxnSpPr>
        <p:spPr>
          <a:xfrm>
            <a:off x="915132" y="4232031"/>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BFE0C4-FCCF-41D6-9A32-BB2E0C283114}"/>
              </a:ext>
            </a:extLst>
          </p:cNvPr>
          <p:cNvCxnSpPr/>
          <p:nvPr/>
        </p:nvCxnSpPr>
        <p:spPr>
          <a:xfrm>
            <a:off x="915132" y="5474677"/>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8" name="Diagram 17">
            <a:extLst>
              <a:ext uri="{FF2B5EF4-FFF2-40B4-BE49-F238E27FC236}">
                <a16:creationId xmlns:a16="http://schemas.microsoft.com/office/drawing/2014/main" id="{5B46C833-79DA-4F03-A98C-3DAC5340D63A}"/>
              </a:ext>
            </a:extLst>
          </p:cNvPr>
          <p:cNvGraphicFramePr/>
          <p:nvPr>
            <p:extLst>
              <p:ext uri="{D42A27DB-BD31-4B8C-83A1-F6EECF244321}">
                <p14:modId xmlns:p14="http://schemas.microsoft.com/office/powerpoint/2010/main" val="2421547895"/>
              </p:ext>
            </p:extLst>
          </p:nvPr>
        </p:nvGraphicFramePr>
        <p:xfrm>
          <a:off x="2144218" y="1986591"/>
          <a:ext cx="2575425" cy="21330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1" name="Diagram 50">
            <a:extLst>
              <a:ext uri="{FF2B5EF4-FFF2-40B4-BE49-F238E27FC236}">
                <a16:creationId xmlns:a16="http://schemas.microsoft.com/office/drawing/2014/main" id="{E2C91BC0-018B-438F-86F3-35CD9CB79C8E}"/>
              </a:ext>
            </a:extLst>
          </p:cNvPr>
          <p:cNvGraphicFramePr/>
          <p:nvPr>
            <p:extLst>
              <p:ext uri="{D42A27DB-BD31-4B8C-83A1-F6EECF244321}">
                <p14:modId xmlns:p14="http://schemas.microsoft.com/office/powerpoint/2010/main" val="4025698309"/>
              </p:ext>
            </p:extLst>
          </p:nvPr>
        </p:nvGraphicFramePr>
        <p:xfrm>
          <a:off x="6416821" y="2759191"/>
          <a:ext cx="4089710" cy="213300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E276CD7-14A9-4B00-A82E-44F051E871AD}"/>
                  </a:ext>
                </a:extLst>
              </p:cNvPr>
              <p:cNvSpPr txBox="1"/>
              <p:nvPr/>
            </p:nvSpPr>
            <p:spPr>
              <a:xfrm>
                <a:off x="3213121" y="4514800"/>
                <a:ext cx="43761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l-GR" sz="4400" smtClean="0">
                          <a:solidFill>
                            <a:schemeClr val="accent1"/>
                          </a:solidFill>
                          <a:latin typeface="Cambria Math" charset="0"/>
                          <a:ea typeface="Cambria Math" charset="0"/>
                          <a:cs typeface="Cambria Math" charset="0"/>
                        </a:rPr>
                        <m:t>β</m:t>
                      </m:r>
                    </m:oMath>
                  </m:oMathPara>
                </a14:m>
                <a:endParaRPr lang="en-US" dirty="0">
                  <a:latin typeface="Cambria Math" charset="0"/>
                  <a:ea typeface="Cambria Math" charset="0"/>
                  <a:cs typeface="Cambria Math" charset="0"/>
                </a:endParaRPr>
              </a:p>
            </p:txBody>
          </p:sp>
        </mc:Choice>
        <mc:Fallback xmlns="">
          <p:sp>
            <p:nvSpPr>
              <p:cNvPr id="55" name="TextBox 54">
                <a:extLst>
                  <a:ext uri="{FF2B5EF4-FFF2-40B4-BE49-F238E27FC236}">
                    <a16:creationId xmlns:a16="http://schemas.microsoft.com/office/drawing/2014/main" id="{9E276CD7-14A9-4B00-A82E-44F051E871AD}"/>
                  </a:ext>
                </a:extLst>
              </p:cNvPr>
              <p:cNvSpPr txBox="1">
                <a:spLocks noRot="1" noChangeAspect="1" noMove="1" noResize="1" noEditPoints="1" noAdjustHandles="1" noChangeArrowheads="1" noChangeShapeType="1" noTextEdit="1"/>
              </p:cNvSpPr>
              <p:nvPr/>
            </p:nvSpPr>
            <p:spPr>
              <a:xfrm>
                <a:off x="3213121" y="4514800"/>
                <a:ext cx="437619" cy="67710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E918ED-CB75-4954-97D0-5FB6D0E9C3E3}"/>
                  </a:ext>
                </a:extLst>
              </p:cNvPr>
              <p:cNvSpPr txBox="1"/>
              <p:nvPr/>
            </p:nvSpPr>
            <p:spPr>
              <a:xfrm>
                <a:off x="8230687" y="4514800"/>
                <a:ext cx="45364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l-GR" sz="4400" i="1" smtClean="0">
                              <a:solidFill>
                                <a:schemeClr val="accent1"/>
                              </a:solidFill>
                              <a:latin typeface="Cambria Math" panose="02040503050406030204" pitchFamily="18" charset="0"/>
                            </a:rPr>
                          </m:ctrlPr>
                        </m:accPr>
                        <m:e>
                          <m:r>
                            <a:rPr lang="en-US" sz="4400" b="0" i="1" smtClean="0">
                              <a:solidFill>
                                <a:schemeClr val="accent1"/>
                              </a:solidFill>
                              <a:latin typeface="Cambria Math" charset="0"/>
                            </a:rPr>
                            <m:t>𝑦</m:t>
                          </m:r>
                        </m:e>
                      </m:acc>
                    </m:oMath>
                  </m:oMathPara>
                </a14:m>
                <a:endParaRPr lang="en-US" dirty="0">
                  <a:solidFill>
                    <a:schemeClr val="accent1"/>
                  </a:solidFill>
                </a:endParaRPr>
              </a:p>
            </p:txBody>
          </p:sp>
        </mc:Choice>
        <mc:Fallback xmlns="">
          <p:sp>
            <p:nvSpPr>
              <p:cNvPr id="58" name="TextBox 57">
                <a:extLst>
                  <a:ext uri="{FF2B5EF4-FFF2-40B4-BE49-F238E27FC236}">
                    <a16:creationId xmlns:a16="http://schemas.microsoft.com/office/drawing/2014/main" id="{83E918ED-CB75-4954-97D0-5FB6D0E9C3E3}"/>
                  </a:ext>
                </a:extLst>
              </p:cNvPr>
              <p:cNvSpPr txBox="1">
                <a:spLocks noRot="1" noChangeAspect="1" noMove="1" noResize="1" noEditPoints="1" noAdjustHandles="1" noChangeArrowheads="1" noChangeShapeType="1" noTextEdit="1"/>
              </p:cNvSpPr>
              <p:nvPr/>
            </p:nvSpPr>
            <p:spPr>
              <a:xfrm>
                <a:off x="8230687" y="4514800"/>
                <a:ext cx="453649" cy="677108"/>
              </a:xfrm>
              <a:prstGeom prst="rect">
                <a:avLst/>
              </a:prstGeom>
              <a:blipFill>
                <a:blip r:embed="rId16"/>
                <a:stretch>
                  <a:fillRect/>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FCE2077A-96BD-42AE-99FE-0A28D9E149BD}"/>
              </a:ext>
            </a:extLst>
          </p:cNvPr>
          <p:cNvGrpSpPr/>
          <p:nvPr/>
        </p:nvGrpSpPr>
        <p:grpSpPr>
          <a:xfrm>
            <a:off x="2420420" y="5622011"/>
            <a:ext cx="2023021" cy="533251"/>
            <a:chOff x="276201" y="0"/>
            <a:chExt cx="2023021" cy="533251"/>
          </a:xfrm>
        </p:grpSpPr>
        <p:sp>
          <p:nvSpPr>
            <p:cNvPr id="60" name="Rectangle: Rounded Corners 59">
              <a:extLst>
                <a:ext uri="{FF2B5EF4-FFF2-40B4-BE49-F238E27FC236}">
                  <a16:creationId xmlns:a16="http://schemas.microsoft.com/office/drawing/2014/main" id="{6E72605F-A04C-4097-A6ED-A4C4120F5EC7}"/>
                </a:ext>
              </a:extLst>
            </p:cNvPr>
            <p:cNvSpPr/>
            <p:nvPr/>
          </p:nvSpPr>
          <p:spPr>
            <a:xfrm>
              <a:off x="276201" y="0"/>
              <a:ext cx="2023021" cy="533251"/>
            </a:xfrm>
            <a:prstGeom prst="roundRect">
              <a:avLst>
                <a:gd name="adj" fmla="val 10000"/>
              </a:avLst>
            </a:prstGeom>
            <a:noFill/>
            <a:ln w="19050">
              <a:solidFill>
                <a:srgbClr val="00346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1" name="Rectangle: Rounded Corners 4">
              <a:extLst>
                <a:ext uri="{FF2B5EF4-FFF2-40B4-BE49-F238E27FC236}">
                  <a16:creationId xmlns:a16="http://schemas.microsoft.com/office/drawing/2014/main" id="{D9BBA384-8A07-457F-B6D0-04E752DBF2E8}"/>
                </a:ext>
              </a:extLst>
            </p:cNvPr>
            <p:cNvSpPr txBox="1"/>
            <p:nvPr/>
          </p:nvSpPr>
          <p:spPr>
            <a:xfrm>
              <a:off x="291819" y="15618"/>
              <a:ext cx="1991785" cy="502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Confirmatory</a:t>
              </a:r>
            </a:p>
          </p:txBody>
        </p:sp>
      </p:grpSp>
      <p:grpSp>
        <p:nvGrpSpPr>
          <p:cNvPr id="63" name="Group 62">
            <a:extLst>
              <a:ext uri="{FF2B5EF4-FFF2-40B4-BE49-F238E27FC236}">
                <a16:creationId xmlns:a16="http://schemas.microsoft.com/office/drawing/2014/main" id="{F87D6786-728D-4A9C-BBFA-473290B52C21}"/>
              </a:ext>
            </a:extLst>
          </p:cNvPr>
          <p:cNvGrpSpPr/>
          <p:nvPr/>
        </p:nvGrpSpPr>
        <p:grpSpPr>
          <a:xfrm>
            <a:off x="7445304" y="5622011"/>
            <a:ext cx="2023021" cy="533251"/>
            <a:chOff x="276201" y="0"/>
            <a:chExt cx="2023021" cy="533251"/>
          </a:xfrm>
        </p:grpSpPr>
        <p:sp>
          <p:nvSpPr>
            <p:cNvPr id="64" name="Rectangle: Rounded Corners 63">
              <a:extLst>
                <a:ext uri="{FF2B5EF4-FFF2-40B4-BE49-F238E27FC236}">
                  <a16:creationId xmlns:a16="http://schemas.microsoft.com/office/drawing/2014/main" id="{0D94B64E-87BC-4739-9BA4-0964129B804F}"/>
                </a:ext>
              </a:extLst>
            </p:cNvPr>
            <p:cNvSpPr/>
            <p:nvPr/>
          </p:nvSpPr>
          <p:spPr>
            <a:xfrm>
              <a:off x="276201" y="0"/>
              <a:ext cx="2023021" cy="533251"/>
            </a:xfrm>
            <a:prstGeom prst="roundRect">
              <a:avLst>
                <a:gd name="adj" fmla="val 10000"/>
              </a:avLst>
            </a:prstGeom>
            <a:noFill/>
            <a:ln w="19050">
              <a:solidFill>
                <a:srgbClr val="00346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ectangle: Rounded Corners 4">
              <a:extLst>
                <a:ext uri="{FF2B5EF4-FFF2-40B4-BE49-F238E27FC236}">
                  <a16:creationId xmlns:a16="http://schemas.microsoft.com/office/drawing/2014/main" id="{E1868315-C3A5-4B97-B405-AE8929254BEC}"/>
                </a:ext>
              </a:extLst>
            </p:cNvPr>
            <p:cNvSpPr txBox="1"/>
            <p:nvPr/>
          </p:nvSpPr>
          <p:spPr>
            <a:xfrm>
              <a:off x="291819" y="15618"/>
              <a:ext cx="1991785" cy="502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Exploratory</a:t>
              </a:r>
            </a:p>
          </p:txBody>
        </p:sp>
      </p:grpSp>
      <p:grpSp>
        <p:nvGrpSpPr>
          <p:cNvPr id="26" name="Group 25">
            <a:extLst>
              <a:ext uri="{FF2B5EF4-FFF2-40B4-BE49-F238E27FC236}">
                <a16:creationId xmlns:a16="http://schemas.microsoft.com/office/drawing/2014/main" id="{2CF21A54-FB0D-4274-B919-9E21024F48E8}"/>
              </a:ext>
            </a:extLst>
          </p:cNvPr>
          <p:cNvGrpSpPr/>
          <p:nvPr/>
        </p:nvGrpSpPr>
        <p:grpSpPr>
          <a:xfrm flipH="1">
            <a:off x="8727695" y="3322270"/>
            <a:ext cx="351658" cy="239963"/>
            <a:chOff x="1361239" y="561621"/>
            <a:chExt cx="351658" cy="239963"/>
          </a:xfrm>
        </p:grpSpPr>
        <p:sp>
          <p:nvSpPr>
            <p:cNvPr id="27" name="Arrow: Right 26">
              <a:extLst>
                <a:ext uri="{FF2B5EF4-FFF2-40B4-BE49-F238E27FC236}">
                  <a16:creationId xmlns:a16="http://schemas.microsoft.com/office/drawing/2014/main" id="{E559714D-126B-4A87-AF5B-C2D4859BDBA4}"/>
                </a:ext>
              </a:extLst>
            </p:cNvPr>
            <p:cNvSpPr/>
            <p:nvPr/>
          </p:nvSpPr>
          <p:spPr>
            <a:xfrm rot="8444601">
              <a:off x="1361239" y="561621"/>
              <a:ext cx="351658" cy="23996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Arrow: Right 4">
              <a:extLst>
                <a:ext uri="{FF2B5EF4-FFF2-40B4-BE49-F238E27FC236}">
                  <a16:creationId xmlns:a16="http://schemas.microsoft.com/office/drawing/2014/main" id="{0FF3E2E6-D19D-4EE5-BA6E-B0473266C99E}"/>
                </a:ext>
              </a:extLst>
            </p:cNvPr>
            <p:cNvSpPr txBox="1"/>
            <p:nvPr/>
          </p:nvSpPr>
          <p:spPr>
            <a:xfrm rot="19244601">
              <a:off x="1425105" y="586837"/>
              <a:ext cx="279669" cy="143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grpSp>
    </p:spTree>
    <p:extLst>
      <p:ext uri="{BB962C8B-B14F-4D97-AF65-F5344CB8AC3E}">
        <p14:creationId xmlns:p14="http://schemas.microsoft.com/office/powerpoint/2010/main" val="12153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dgm id="{A5596285-6161-4D9E-8413-AF1786127AB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graphicEl>
                                              <a:dgm id="{D4710412-AE6C-48FE-8836-BA93D445A7A6}"/>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graphicEl>
                                              <a:dgm id="{3B8142C0-B372-43D0-A166-4423E16CCEC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graphicEl>
                                              <a:dgm id="{22B6C142-D45D-432E-90E4-653175F1AFA7}"/>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graphicEl>
                                              <a:dgm id="{344F04F8-81F3-4187-95F8-9E9A2A5DA563}"/>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graphicEl>
                                              <a:dgm id="{A5596285-6161-4D9E-8413-AF1786127AB1}"/>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graphicEl>
                                              <a:dgm id="{D4710412-AE6C-48FE-8836-BA93D445A7A6}"/>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graphicEl>
                                              <a:dgm id="{3B8142C0-B372-43D0-A166-4423E16CCECE}"/>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graphicEl>
                                              <a:dgm id="{22B6C142-D45D-432E-90E4-653175F1AFA7}"/>
                                            </p:graphic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graphicEl>
                                              <a:dgm id="{344F04F8-81F3-4187-95F8-9E9A2A5DA563}"/>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Graphic spid="51" grpId="0" uiExpand="1">
        <p:bldSub>
          <a:bldDgm bld="one"/>
        </p:bldSub>
      </p:bldGraphic>
      <p:bldP spid="5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98667" y="879944"/>
            <a:ext cx="1314076"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Achievement</a:t>
            </a:r>
            <a:r>
              <a:rPr lang="zh-CN" altLang="en-US" sz="1178" dirty="0"/>
              <a:t> </a:t>
            </a:r>
            <a:r>
              <a:rPr lang="en-US" altLang="zh-CN" sz="1178" dirty="0"/>
              <a:t>data</a:t>
            </a:r>
            <a:endParaRPr lang="en-US" sz="1178" dirty="0"/>
          </a:p>
        </p:txBody>
      </p:sp>
      <p:sp>
        <p:nvSpPr>
          <p:cNvPr id="6" name="Rounded Rectangle 5"/>
          <p:cNvSpPr/>
          <p:nvPr/>
        </p:nvSpPr>
        <p:spPr>
          <a:xfrm>
            <a:off x="1896691" y="879944"/>
            <a:ext cx="1383523"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Student</a:t>
            </a:r>
            <a:r>
              <a:rPr lang="zh-CN" altLang="en-US" sz="1178" dirty="0"/>
              <a:t> </a:t>
            </a:r>
            <a:r>
              <a:rPr lang="en-US" altLang="zh-CN" sz="1178" dirty="0"/>
              <a:t>questionnaire data</a:t>
            </a:r>
            <a:endParaRPr lang="en-US" sz="1178" dirty="0"/>
          </a:p>
        </p:txBody>
      </p:sp>
      <p:sp>
        <p:nvSpPr>
          <p:cNvPr id="7" name="Rounded Rectangle 6"/>
          <p:cNvSpPr/>
          <p:nvPr/>
        </p:nvSpPr>
        <p:spPr>
          <a:xfrm>
            <a:off x="3372540" y="879944"/>
            <a:ext cx="1383523"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School</a:t>
            </a:r>
            <a:r>
              <a:rPr lang="zh-CN" altLang="en-US" sz="1178" dirty="0"/>
              <a:t> </a:t>
            </a:r>
            <a:r>
              <a:rPr lang="en-US" altLang="zh-CN" sz="1178" dirty="0"/>
              <a:t>questionnaire data</a:t>
            </a:r>
            <a:endParaRPr lang="en-US" sz="1178" dirty="0"/>
          </a:p>
        </p:txBody>
      </p:sp>
      <p:sp>
        <p:nvSpPr>
          <p:cNvPr id="8" name="Rounded Rectangle 7"/>
          <p:cNvSpPr/>
          <p:nvPr/>
        </p:nvSpPr>
        <p:spPr>
          <a:xfrm>
            <a:off x="498667" y="1837456"/>
            <a:ext cx="4187950"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Merged</a:t>
            </a:r>
            <a:r>
              <a:rPr lang="zh-CN" altLang="en-US" sz="1178" dirty="0"/>
              <a:t> </a:t>
            </a:r>
            <a:r>
              <a:rPr lang="en-US" altLang="zh-CN" sz="1178" dirty="0"/>
              <a:t>data</a:t>
            </a:r>
            <a:r>
              <a:rPr lang="zh-CN" altLang="en-US" sz="1178" dirty="0"/>
              <a:t> </a:t>
            </a:r>
            <a:r>
              <a:rPr lang="en-US" altLang="zh-CN" sz="1178" dirty="0"/>
              <a:t>(</a:t>
            </a:r>
            <a:r>
              <a:rPr lang="en-US" sz="1178" dirty="0"/>
              <a:t>10,221 </a:t>
            </a:r>
            <a:r>
              <a:rPr lang="en-US" altLang="zh-CN" sz="1178" dirty="0"/>
              <a:t>x</a:t>
            </a:r>
            <a:r>
              <a:rPr lang="zh-CN" altLang="en-US" sz="1178" dirty="0"/>
              <a:t> </a:t>
            </a:r>
            <a:r>
              <a:rPr lang="en-US" sz="1178" dirty="0"/>
              <a:t>572</a:t>
            </a:r>
            <a:r>
              <a:rPr lang="en-US" altLang="zh-CN" sz="1178" dirty="0"/>
              <a:t>)</a:t>
            </a:r>
            <a:r>
              <a:rPr lang="en-US" sz="1178" dirty="0"/>
              <a:t> </a:t>
            </a:r>
          </a:p>
        </p:txBody>
      </p:sp>
      <p:sp>
        <p:nvSpPr>
          <p:cNvPr id="9" name="Left Brace 8"/>
          <p:cNvSpPr/>
          <p:nvPr/>
        </p:nvSpPr>
        <p:spPr>
          <a:xfrm rot="16200000">
            <a:off x="2432389" y="-46854"/>
            <a:ext cx="320506" cy="3076862"/>
          </a:xfrm>
          <a:prstGeom prst="leftBrace">
            <a:avLst>
              <a:gd name="adj1" fmla="val 8333"/>
              <a:gd name="adj2" fmla="val 50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p>
        </p:txBody>
      </p:sp>
      <p:sp>
        <p:nvSpPr>
          <p:cNvPr id="13" name="Rounded Rectangle 12"/>
          <p:cNvSpPr/>
          <p:nvPr/>
        </p:nvSpPr>
        <p:spPr>
          <a:xfrm>
            <a:off x="517562" y="2899132"/>
            <a:ext cx="2597144"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Processed</a:t>
            </a:r>
            <a:r>
              <a:rPr lang="zh-CN" altLang="en-US" sz="1178" dirty="0"/>
              <a:t> </a:t>
            </a:r>
            <a:r>
              <a:rPr lang="en-US" altLang="zh-CN" sz="1178" dirty="0"/>
              <a:t>data</a:t>
            </a:r>
            <a:r>
              <a:rPr lang="zh-CN" altLang="en-US" sz="1178" dirty="0"/>
              <a:t> </a:t>
            </a:r>
            <a:r>
              <a:rPr lang="en-US" altLang="zh-CN" sz="1178" dirty="0"/>
              <a:t>(5,516</a:t>
            </a:r>
            <a:r>
              <a:rPr lang="en-US" sz="1178" dirty="0"/>
              <a:t> </a:t>
            </a:r>
            <a:r>
              <a:rPr lang="en-US" altLang="zh-CN" sz="1178" dirty="0"/>
              <a:t>x</a:t>
            </a:r>
            <a:r>
              <a:rPr lang="zh-CN" altLang="en-US" sz="1178" dirty="0"/>
              <a:t> </a:t>
            </a:r>
            <a:r>
              <a:rPr lang="en-US" altLang="zh-CN" sz="1178" dirty="0"/>
              <a:t>143)</a:t>
            </a:r>
            <a:r>
              <a:rPr lang="en-US" sz="1178" dirty="0"/>
              <a:t> </a:t>
            </a:r>
          </a:p>
        </p:txBody>
      </p:sp>
      <p:cxnSp>
        <p:nvCxnSpPr>
          <p:cNvPr id="17" name="Straight Arrow Connector 16"/>
          <p:cNvCxnSpPr>
            <a:cxnSpLocks/>
            <a:endCxn id="13" idx="0"/>
          </p:cNvCxnSpPr>
          <p:nvPr/>
        </p:nvCxnSpPr>
        <p:spPr>
          <a:xfrm>
            <a:off x="1751512" y="2275481"/>
            <a:ext cx="64622" cy="62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17562" y="3865993"/>
            <a:ext cx="1661291"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Training</a:t>
            </a:r>
            <a:r>
              <a:rPr lang="zh-CN" altLang="en-US" sz="1178" dirty="0"/>
              <a:t> </a:t>
            </a:r>
            <a:r>
              <a:rPr lang="en-US" altLang="zh-CN" sz="1178" dirty="0"/>
              <a:t>data</a:t>
            </a:r>
            <a:r>
              <a:rPr lang="zh-CN" altLang="en-US" sz="1178" dirty="0"/>
              <a:t> </a:t>
            </a:r>
            <a:endParaRPr lang="en-US" altLang="zh-CN" sz="1178" dirty="0"/>
          </a:p>
          <a:p>
            <a:pPr algn="ctr"/>
            <a:r>
              <a:rPr lang="en-US" altLang="zh-CN" sz="1178" dirty="0"/>
              <a:t>(4,413</a:t>
            </a:r>
            <a:r>
              <a:rPr lang="en-US" sz="1178" dirty="0"/>
              <a:t> </a:t>
            </a:r>
            <a:r>
              <a:rPr lang="en-US" altLang="zh-CN" sz="1178" dirty="0"/>
              <a:t>x</a:t>
            </a:r>
            <a:r>
              <a:rPr lang="zh-CN" altLang="en-US" sz="1178" dirty="0"/>
              <a:t> </a:t>
            </a:r>
            <a:r>
              <a:rPr lang="en-US" altLang="zh-CN" sz="1178" dirty="0"/>
              <a:t>143)</a:t>
            </a:r>
            <a:r>
              <a:rPr lang="en-US" sz="1178" dirty="0"/>
              <a:t> </a:t>
            </a:r>
          </a:p>
        </p:txBody>
      </p:sp>
      <p:sp>
        <p:nvSpPr>
          <p:cNvPr id="24" name="Rounded Rectangle 23"/>
          <p:cNvSpPr/>
          <p:nvPr/>
        </p:nvSpPr>
        <p:spPr>
          <a:xfrm>
            <a:off x="2231145" y="3865993"/>
            <a:ext cx="961518"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Test</a:t>
            </a:r>
            <a:r>
              <a:rPr lang="zh-CN" altLang="en-US" sz="1178" dirty="0"/>
              <a:t> </a:t>
            </a:r>
            <a:r>
              <a:rPr lang="en-US" altLang="zh-CN" sz="1178" dirty="0"/>
              <a:t>data</a:t>
            </a:r>
            <a:r>
              <a:rPr lang="zh-CN" altLang="en-US" sz="1178" dirty="0"/>
              <a:t> </a:t>
            </a:r>
            <a:r>
              <a:rPr lang="en-US" altLang="zh-CN" sz="1178" dirty="0"/>
              <a:t>(1,103</a:t>
            </a:r>
            <a:r>
              <a:rPr lang="en-US" sz="1178" dirty="0"/>
              <a:t> </a:t>
            </a:r>
            <a:r>
              <a:rPr lang="en-US" altLang="zh-CN" sz="1178" dirty="0"/>
              <a:t>x</a:t>
            </a:r>
            <a:r>
              <a:rPr lang="zh-CN" altLang="en-US" sz="1178" dirty="0"/>
              <a:t> </a:t>
            </a:r>
            <a:r>
              <a:rPr lang="en-US" altLang="zh-CN" sz="1178" dirty="0"/>
              <a:t>143)</a:t>
            </a:r>
            <a:r>
              <a:rPr lang="en-US" sz="1178" dirty="0"/>
              <a:t> </a:t>
            </a:r>
          </a:p>
        </p:txBody>
      </p:sp>
      <p:cxnSp>
        <p:nvCxnSpPr>
          <p:cNvPr id="25" name="Straight Arrow Connector 24"/>
          <p:cNvCxnSpPr>
            <a:endCxn id="23" idx="0"/>
          </p:cNvCxnSpPr>
          <p:nvPr/>
        </p:nvCxnSpPr>
        <p:spPr>
          <a:xfrm flipH="1">
            <a:off x="1348208" y="3697607"/>
            <a:ext cx="403304" cy="168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24" idx="0"/>
          </p:cNvCxnSpPr>
          <p:nvPr/>
        </p:nvCxnSpPr>
        <p:spPr>
          <a:xfrm>
            <a:off x="1751512" y="3697607"/>
            <a:ext cx="960392" cy="168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a:stCxn id="13" idx="2"/>
          </p:cNvCxnSpPr>
          <p:nvPr/>
        </p:nvCxnSpPr>
        <p:spPr>
          <a:xfrm flipH="1">
            <a:off x="1751512" y="3390575"/>
            <a:ext cx="64622" cy="30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17999" y="4357435"/>
            <a:ext cx="0" cy="539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2"/>
            <a:endCxn id="8" idx="0"/>
          </p:cNvCxnSpPr>
          <p:nvPr/>
        </p:nvCxnSpPr>
        <p:spPr>
          <a:xfrm>
            <a:off x="2588453" y="1317969"/>
            <a:ext cx="4189" cy="519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549421" y="4896955"/>
            <a:ext cx="1661291"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a:t>Trained</a:t>
            </a:r>
            <a:r>
              <a:rPr lang="zh-CN" altLang="en-US" sz="1178" dirty="0"/>
              <a:t> </a:t>
            </a:r>
            <a:r>
              <a:rPr lang="en-US" altLang="zh-CN" sz="1178" dirty="0"/>
              <a:t>ML</a:t>
            </a:r>
            <a:r>
              <a:rPr lang="zh-CN" altLang="en-US" sz="1178" dirty="0"/>
              <a:t> </a:t>
            </a:r>
            <a:r>
              <a:rPr lang="en-US" altLang="zh-CN" sz="1178" dirty="0"/>
              <a:t>models</a:t>
            </a:r>
          </a:p>
        </p:txBody>
      </p:sp>
      <p:cxnSp>
        <p:nvCxnSpPr>
          <p:cNvPr id="52" name="Elbow Connector 51"/>
          <p:cNvCxnSpPr>
            <a:stCxn id="50" idx="3"/>
            <a:endCxn id="24" idx="2"/>
          </p:cNvCxnSpPr>
          <p:nvPr/>
        </p:nvCxnSpPr>
        <p:spPr>
          <a:xfrm flipV="1">
            <a:off x="2210712" y="4357436"/>
            <a:ext cx="501192" cy="7852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4041595" y="4627195"/>
            <a:ext cx="1290044"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Model</a:t>
            </a:r>
            <a:r>
              <a:rPr lang="zh-CN" altLang="en-US" sz="1178" dirty="0"/>
              <a:t> </a:t>
            </a:r>
            <a:r>
              <a:rPr lang="en-US" altLang="zh-CN" sz="1178" dirty="0"/>
              <a:t>evaluation</a:t>
            </a:r>
            <a:r>
              <a:rPr lang="zh-CN" altLang="en-US" sz="1178" dirty="0"/>
              <a:t> </a:t>
            </a:r>
            <a:r>
              <a:rPr lang="en-US" altLang="zh-CN" sz="1178" dirty="0"/>
              <a:t>metrics</a:t>
            </a:r>
          </a:p>
        </p:txBody>
      </p:sp>
      <p:cxnSp>
        <p:nvCxnSpPr>
          <p:cNvPr id="54" name="Straight Arrow Connector 53"/>
          <p:cNvCxnSpPr>
            <a:stCxn id="24" idx="3"/>
            <a:endCxn id="53" idx="1"/>
          </p:cNvCxnSpPr>
          <p:nvPr/>
        </p:nvCxnSpPr>
        <p:spPr>
          <a:xfrm>
            <a:off x="3192663" y="4111715"/>
            <a:ext cx="848932" cy="76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4" idx="3"/>
            <a:endCxn id="61" idx="1"/>
          </p:cNvCxnSpPr>
          <p:nvPr/>
        </p:nvCxnSpPr>
        <p:spPr>
          <a:xfrm>
            <a:off x="3192663" y="4111715"/>
            <a:ext cx="781240" cy="2039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3973903" y="5905495"/>
            <a:ext cx="1290044"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Variable</a:t>
            </a:r>
            <a:r>
              <a:rPr lang="zh-CN" altLang="en-US" sz="1178" dirty="0"/>
              <a:t> </a:t>
            </a:r>
            <a:r>
              <a:rPr lang="en-US" altLang="zh-CN" sz="1178" dirty="0"/>
              <a:t>importance</a:t>
            </a:r>
          </a:p>
        </p:txBody>
      </p:sp>
      <p:sp>
        <p:nvSpPr>
          <p:cNvPr id="64" name="TextBox 63"/>
          <p:cNvSpPr txBox="1"/>
          <p:nvPr/>
        </p:nvSpPr>
        <p:spPr>
          <a:xfrm>
            <a:off x="2592642" y="1541768"/>
            <a:ext cx="1376146" cy="296235"/>
          </a:xfrm>
          <a:prstGeom prst="rect">
            <a:avLst/>
          </a:prstGeom>
          <a:noFill/>
        </p:spPr>
        <p:txBody>
          <a:bodyPr wrap="none" rtlCol="0">
            <a:spAutoFit/>
          </a:bodyPr>
          <a:lstStyle/>
          <a:p>
            <a:r>
              <a:rPr lang="en-US" sz="1325" dirty="0"/>
              <a:t>①</a:t>
            </a:r>
            <a:r>
              <a:rPr lang="zh-CN" altLang="en-US" sz="1325" dirty="0"/>
              <a:t> </a:t>
            </a:r>
            <a:r>
              <a:rPr lang="en-US" altLang="zh-CN" sz="1325" dirty="0"/>
              <a:t>Data</a:t>
            </a:r>
            <a:r>
              <a:rPr lang="zh-CN" altLang="en-US" sz="1325" dirty="0"/>
              <a:t> </a:t>
            </a:r>
            <a:r>
              <a:rPr lang="en-US" altLang="zh-CN" sz="1325" dirty="0"/>
              <a:t>merging</a:t>
            </a:r>
            <a:endParaRPr lang="en-US" sz="1325" dirty="0"/>
          </a:p>
        </p:txBody>
      </p:sp>
      <p:sp>
        <p:nvSpPr>
          <p:cNvPr id="65" name="TextBox 64"/>
          <p:cNvSpPr txBox="1"/>
          <p:nvPr/>
        </p:nvSpPr>
        <p:spPr>
          <a:xfrm>
            <a:off x="1780695" y="2451379"/>
            <a:ext cx="1384866" cy="296235"/>
          </a:xfrm>
          <a:prstGeom prst="rect">
            <a:avLst/>
          </a:prstGeom>
          <a:noFill/>
        </p:spPr>
        <p:txBody>
          <a:bodyPr wrap="none" rtlCol="0">
            <a:spAutoFit/>
          </a:bodyPr>
          <a:lstStyle/>
          <a:p>
            <a:r>
              <a:rPr lang="en-US" sz="1325" dirty="0"/>
              <a:t>②</a:t>
            </a:r>
            <a:r>
              <a:rPr lang="zh-CN" altLang="en-US" sz="1325" dirty="0"/>
              <a:t> </a:t>
            </a:r>
            <a:r>
              <a:rPr lang="en-US" altLang="zh-CN" sz="1325" dirty="0"/>
              <a:t>Data</a:t>
            </a:r>
            <a:r>
              <a:rPr lang="zh-CN" altLang="en-US" sz="1325" dirty="0"/>
              <a:t> </a:t>
            </a:r>
            <a:r>
              <a:rPr lang="en-US" altLang="zh-CN" sz="1325" dirty="0"/>
              <a:t>cleaning</a:t>
            </a:r>
            <a:endParaRPr lang="en-US" sz="1325" dirty="0"/>
          </a:p>
        </p:txBody>
      </p:sp>
      <p:sp>
        <p:nvSpPr>
          <p:cNvPr id="66" name="TextBox 65"/>
          <p:cNvSpPr txBox="1"/>
          <p:nvPr/>
        </p:nvSpPr>
        <p:spPr>
          <a:xfrm>
            <a:off x="1780696" y="3391240"/>
            <a:ext cx="1363194" cy="296235"/>
          </a:xfrm>
          <a:prstGeom prst="rect">
            <a:avLst/>
          </a:prstGeom>
          <a:noFill/>
        </p:spPr>
        <p:txBody>
          <a:bodyPr wrap="none" rtlCol="0">
            <a:spAutoFit/>
          </a:bodyPr>
          <a:lstStyle/>
          <a:p>
            <a:r>
              <a:rPr lang="en-US" sz="1325" dirty="0"/>
              <a:t>③</a:t>
            </a:r>
            <a:r>
              <a:rPr lang="zh-CN" altLang="en-US" sz="1325" dirty="0"/>
              <a:t> </a:t>
            </a:r>
            <a:r>
              <a:rPr lang="en-US" altLang="zh-CN" sz="1325" dirty="0"/>
              <a:t>Data</a:t>
            </a:r>
            <a:r>
              <a:rPr lang="zh-CN" altLang="en-US" sz="1325" dirty="0"/>
              <a:t> </a:t>
            </a:r>
            <a:r>
              <a:rPr lang="en-US" altLang="zh-CN" sz="1325" dirty="0"/>
              <a:t>splitting</a:t>
            </a:r>
            <a:endParaRPr lang="en-US" sz="1325" dirty="0"/>
          </a:p>
        </p:txBody>
      </p:sp>
      <p:sp>
        <p:nvSpPr>
          <p:cNvPr id="67" name="TextBox 66"/>
          <p:cNvSpPr txBox="1"/>
          <p:nvPr/>
        </p:nvSpPr>
        <p:spPr>
          <a:xfrm>
            <a:off x="917999" y="4491268"/>
            <a:ext cx="1468415" cy="296235"/>
          </a:xfrm>
          <a:prstGeom prst="rect">
            <a:avLst/>
          </a:prstGeom>
          <a:noFill/>
        </p:spPr>
        <p:txBody>
          <a:bodyPr wrap="none" rtlCol="0">
            <a:spAutoFit/>
          </a:bodyPr>
          <a:lstStyle/>
          <a:p>
            <a:r>
              <a:rPr lang="en-US" sz="1325" dirty="0"/>
              <a:t>④</a:t>
            </a:r>
            <a:r>
              <a:rPr lang="zh-CN" altLang="en-US" sz="1325" dirty="0"/>
              <a:t> </a:t>
            </a:r>
            <a:r>
              <a:rPr lang="en-US" altLang="zh-CN" sz="1325" dirty="0"/>
              <a:t>Model</a:t>
            </a:r>
            <a:r>
              <a:rPr lang="zh-CN" altLang="en-US" sz="1325" dirty="0"/>
              <a:t> </a:t>
            </a:r>
            <a:r>
              <a:rPr lang="en-US" altLang="zh-CN" sz="1325" dirty="0"/>
              <a:t>training</a:t>
            </a:r>
            <a:endParaRPr lang="en-US" sz="1325" dirty="0"/>
          </a:p>
        </p:txBody>
      </p:sp>
      <p:sp>
        <p:nvSpPr>
          <p:cNvPr id="68" name="TextBox 67"/>
          <p:cNvSpPr txBox="1"/>
          <p:nvPr/>
        </p:nvSpPr>
        <p:spPr>
          <a:xfrm>
            <a:off x="2182077" y="5144814"/>
            <a:ext cx="1361575" cy="500137"/>
          </a:xfrm>
          <a:prstGeom prst="rect">
            <a:avLst/>
          </a:prstGeom>
          <a:noFill/>
        </p:spPr>
        <p:txBody>
          <a:bodyPr wrap="square" rtlCol="0">
            <a:spAutoFit/>
          </a:bodyPr>
          <a:lstStyle/>
          <a:p>
            <a:r>
              <a:rPr lang="en-US" sz="1325" dirty="0"/>
              <a:t>⑤</a:t>
            </a:r>
            <a:r>
              <a:rPr lang="zh-CN" altLang="en-US" sz="1325" dirty="0"/>
              <a:t> </a:t>
            </a:r>
            <a:r>
              <a:rPr lang="en-US" altLang="zh-CN" sz="1325" dirty="0"/>
              <a:t>Apply</a:t>
            </a:r>
            <a:r>
              <a:rPr lang="zh-CN" altLang="en-US" sz="1325" dirty="0"/>
              <a:t> </a:t>
            </a:r>
            <a:r>
              <a:rPr lang="en-US" altLang="zh-CN" sz="1325" dirty="0"/>
              <a:t>model</a:t>
            </a:r>
            <a:r>
              <a:rPr lang="zh-CN" altLang="en-US" sz="1325" dirty="0"/>
              <a:t> </a:t>
            </a:r>
            <a:r>
              <a:rPr lang="en-US" altLang="zh-CN" sz="1325" dirty="0"/>
              <a:t>to</a:t>
            </a:r>
            <a:r>
              <a:rPr lang="zh-CN" altLang="en-US" sz="1325" dirty="0"/>
              <a:t> </a:t>
            </a:r>
            <a:r>
              <a:rPr lang="en-US" altLang="zh-CN" sz="1325" dirty="0"/>
              <a:t>test</a:t>
            </a:r>
            <a:r>
              <a:rPr lang="zh-CN" altLang="en-US" sz="1325" dirty="0"/>
              <a:t> </a:t>
            </a:r>
            <a:r>
              <a:rPr lang="en-US" altLang="zh-CN" sz="1325" dirty="0"/>
              <a:t>data</a:t>
            </a:r>
            <a:endParaRPr lang="en-US" sz="1325" dirty="0"/>
          </a:p>
        </p:txBody>
      </p:sp>
      <p:sp>
        <p:nvSpPr>
          <p:cNvPr id="69" name="TextBox 68"/>
          <p:cNvSpPr txBox="1"/>
          <p:nvPr/>
        </p:nvSpPr>
        <p:spPr>
          <a:xfrm>
            <a:off x="3543651" y="4202094"/>
            <a:ext cx="1660904" cy="296235"/>
          </a:xfrm>
          <a:prstGeom prst="rect">
            <a:avLst/>
          </a:prstGeom>
          <a:noFill/>
        </p:spPr>
        <p:txBody>
          <a:bodyPr wrap="none" rtlCol="0">
            <a:spAutoFit/>
          </a:bodyPr>
          <a:lstStyle/>
          <a:p>
            <a:r>
              <a:rPr lang="en-US" sz="1325" dirty="0"/>
              <a:t>⑥</a:t>
            </a:r>
            <a:r>
              <a:rPr lang="zh-CN" altLang="en-US" sz="1325" dirty="0"/>
              <a:t> </a:t>
            </a:r>
            <a:r>
              <a:rPr lang="en-US" altLang="zh-CN" sz="1325" dirty="0"/>
              <a:t>Model</a:t>
            </a:r>
            <a:r>
              <a:rPr lang="zh-CN" altLang="en-US" sz="1325" dirty="0"/>
              <a:t> </a:t>
            </a:r>
            <a:r>
              <a:rPr lang="en-US" altLang="zh-CN" sz="1325" dirty="0"/>
              <a:t>evaluation</a:t>
            </a:r>
            <a:endParaRPr lang="en-US" sz="1325" dirty="0"/>
          </a:p>
        </p:txBody>
      </p:sp>
      <p:sp>
        <p:nvSpPr>
          <p:cNvPr id="73" name="TextBox 72"/>
          <p:cNvSpPr txBox="1"/>
          <p:nvPr/>
        </p:nvSpPr>
        <p:spPr>
          <a:xfrm>
            <a:off x="3843368" y="5350035"/>
            <a:ext cx="1584666" cy="500137"/>
          </a:xfrm>
          <a:prstGeom prst="rect">
            <a:avLst/>
          </a:prstGeom>
          <a:noFill/>
        </p:spPr>
        <p:txBody>
          <a:bodyPr wrap="square" rtlCol="0">
            <a:spAutoFit/>
          </a:bodyPr>
          <a:lstStyle/>
          <a:p>
            <a:r>
              <a:rPr lang="en-US" sz="1325" dirty="0"/>
              <a:t>⑦</a:t>
            </a:r>
            <a:r>
              <a:rPr lang="zh-CN" altLang="en-US" sz="1325" dirty="0"/>
              <a:t> </a:t>
            </a:r>
            <a:r>
              <a:rPr lang="en-US" altLang="zh-CN" sz="1325" dirty="0"/>
              <a:t>Rank</a:t>
            </a:r>
            <a:r>
              <a:rPr lang="zh-CN" altLang="en-US" sz="1325" dirty="0"/>
              <a:t> </a:t>
            </a:r>
            <a:r>
              <a:rPr lang="en-US" altLang="zh-CN" sz="1325" dirty="0"/>
              <a:t>variable</a:t>
            </a:r>
            <a:r>
              <a:rPr lang="zh-CN" altLang="en-US" sz="1325" dirty="0"/>
              <a:t> </a:t>
            </a:r>
            <a:r>
              <a:rPr lang="en-US" altLang="zh-CN" sz="1325" dirty="0"/>
              <a:t>by</a:t>
            </a:r>
            <a:r>
              <a:rPr lang="zh-CN" altLang="en-US" sz="1325" dirty="0"/>
              <a:t> </a:t>
            </a:r>
            <a:r>
              <a:rPr lang="en-US" altLang="zh-CN" sz="1325" dirty="0"/>
              <a:t>importance</a:t>
            </a:r>
            <a:endParaRPr lang="en-US" sz="1325" dirty="0"/>
          </a:p>
        </p:txBody>
      </p:sp>
      <p:sp>
        <p:nvSpPr>
          <p:cNvPr id="29" name="Title 2">
            <a:extLst>
              <a:ext uri="{FF2B5EF4-FFF2-40B4-BE49-F238E27FC236}">
                <a16:creationId xmlns:a16="http://schemas.microsoft.com/office/drawing/2014/main" id="{D94B68E6-0EDC-43E1-8B1C-A0C118831AAA}"/>
              </a:ext>
            </a:extLst>
          </p:cNvPr>
          <p:cNvSpPr txBox="1">
            <a:spLocks/>
          </p:cNvSpPr>
          <p:nvPr/>
        </p:nvSpPr>
        <p:spPr>
          <a:xfrm>
            <a:off x="457200" y="0"/>
            <a:ext cx="11338560" cy="55126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sz="3533" b="0" i="0" kern="1200" baseline="0">
                <a:solidFill>
                  <a:schemeClr val="accent2"/>
                </a:solidFill>
                <a:latin typeface="+mj-lt"/>
                <a:ea typeface="+mj-ea"/>
                <a:cs typeface="Calibri"/>
              </a:defRPr>
            </a:lvl1pPr>
          </a:lstStyle>
          <a:p>
            <a:pPr algn="l"/>
            <a:r>
              <a:rPr lang="en-US" dirty="0"/>
              <a:t>Methods</a:t>
            </a:r>
          </a:p>
        </p:txBody>
      </p:sp>
      <p:sp>
        <p:nvSpPr>
          <p:cNvPr id="33" name="Rounded Rectangle 53">
            <a:extLst>
              <a:ext uri="{FF2B5EF4-FFF2-40B4-BE49-F238E27FC236}">
                <a16:creationId xmlns:a16="http://schemas.microsoft.com/office/drawing/2014/main" id="{A98DE8C7-2B6B-4A26-96F9-4E859FFB0984}"/>
              </a:ext>
            </a:extLst>
          </p:cNvPr>
          <p:cNvSpPr/>
          <p:nvPr/>
        </p:nvSpPr>
        <p:spPr>
          <a:xfrm>
            <a:off x="421101" y="596566"/>
            <a:ext cx="4549733" cy="766684"/>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10" name="TextBox 9">
            <a:extLst>
              <a:ext uri="{FF2B5EF4-FFF2-40B4-BE49-F238E27FC236}">
                <a16:creationId xmlns:a16="http://schemas.microsoft.com/office/drawing/2014/main" id="{828920DE-D008-450D-9EC6-6FDA22BA9E57}"/>
              </a:ext>
            </a:extLst>
          </p:cNvPr>
          <p:cNvSpPr txBox="1"/>
          <p:nvPr/>
        </p:nvSpPr>
        <p:spPr>
          <a:xfrm>
            <a:off x="851641" y="583431"/>
            <a:ext cx="3189954" cy="307777"/>
          </a:xfrm>
          <a:prstGeom prst="rect">
            <a:avLst/>
          </a:prstGeom>
          <a:noFill/>
        </p:spPr>
        <p:txBody>
          <a:bodyPr wrap="square" rtlCol="0">
            <a:spAutoFit/>
          </a:bodyPr>
          <a:lstStyle/>
          <a:p>
            <a:r>
              <a:rPr lang="en-US" sz="1400" dirty="0"/>
              <a:t>TIMSS 2015 US National Public-Use Data</a:t>
            </a:r>
          </a:p>
        </p:txBody>
      </p:sp>
      <p:sp>
        <p:nvSpPr>
          <p:cNvPr id="36" name="Rounded Rectangle 53">
            <a:extLst>
              <a:ext uri="{FF2B5EF4-FFF2-40B4-BE49-F238E27FC236}">
                <a16:creationId xmlns:a16="http://schemas.microsoft.com/office/drawing/2014/main" id="{31DF155E-98BA-4B07-A4F6-8DF86A8662B0}"/>
              </a:ext>
            </a:extLst>
          </p:cNvPr>
          <p:cNvSpPr/>
          <p:nvPr/>
        </p:nvSpPr>
        <p:spPr>
          <a:xfrm>
            <a:off x="5664201" y="665091"/>
            <a:ext cx="3808021" cy="2725484"/>
          </a:xfrm>
          <a:prstGeom prst="roundRect">
            <a:avLst>
              <a:gd name="adj" fmla="val 1819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Font typeface="Arial" panose="020B0604020202020204" pitchFamily="34" charset="0"/>
              <a:buChar char="•"/>
            </a:pPr>
            <a:r>
              <a:rPr lang="en-US" sz="1600" dirty="0">
                <a:solidFill>
                  <a:schemeClr val="tx2"/>
                </a:solidFill>
              </a:rPr>
              <a:t>Creating the </a:t>
            </a:r>
            <a:r>
              <a:rPr lang="en-US" sz="1600" b="1" dirty="0">
                <a:solidFill>
                  <a:schemeClr val="tx2"/>
                </a:solidFill>
              </a:rPr>
              <a:t>binary outcome variable </a:t>
            </a:r>
            <a:r>
              <a:rPr lang="en-US" sz="1600" dirty="0">
                <a:solidFill>
                  <a:schemeClr val="tx2"/>
                </a:solidFill>
              </a:rPr>
              <a:t>[</a:t>
            </a:r>
            <a:r>
              <a:rPr lang="en-US" sz="1600" dirty="0" err="1">
                <a:solidFill>
                  <a:schemeClr val="tx2"/>
                </a:solidFill>
              </a:rPr>
              <a:t>low_mathematics</a:t>
            </a:r>
            <a:r>
              <a:rPr lang="en-US" sz="1600" dirty="0">
                <a:solidFill>
                  <a:schemeClr val="tx2"/>
                </a:solidFill>
              </a:rPr>
              <a:t>]</a:t>
            </a:r>
          </a:p>
          <a:p>
            <a:pPr marL="285750" lvl="0" indent="-285750">
              <a:buFont typeface="Arial" panose="020B0604020202020204" pitchFamily="34" charset="0"/>
              <a:buChar char="•"/>
            </a:pPr>
            <a:r>
              <a:rPr lang="en-US" sz="1600" dirty="0">
                <a:solidFill>
                  <a:schemeClr val="tx2"/>
                </a:solidFill>
              </a:rPr>
              <a:t>Removing irrelevant variables </a:t>
            </a:r>
          </a:p>
          <a:p>
            <a:pPr marL="285750" lvl="0" indent="-285750">
              <a:buFont typeface="Arial" panose="020B0604020202020204" pitchFamily="34" charset="0"/>
              <a:buChar char="•"/>
            </a:pPr>
            <a:r>
              <a:rPr lang="en-US" sz="1600" dirty="0">
                <a:solidFill>
                  <a:schemeClr val="tx2"/>
                </a:solidFill>
              </a:rPr>
              <a:t>Removing variables (columns) that have more than 15% missing data</a:t>
            </a:r>
          </a:p>
          <a:p>
            <a:pPr marL="285750" lvl="0" indent="-285750">
              <a:buFont typeface="Arial" panose="020B0604020202020204" pitchFamily="34" charset="0"/>
              <a:buChar char="•"/>
            </a:pPr>
            <a:r>
              <a:rPr lang="en-US" sz="1600" dirty="0">
                <a:solidFill>
                  <a:schemeClr val="tx2"/>
                </a:solidFill>
              </a:rPr>
              <a:t>Listwise-deleting observations (rows) that have missing data</a:t>
            </a:r>
          </a:p>
          <a:p>
            <a:pPr marL="285750" lvl="0" indent="-285750">
              <a:buFont typeface="Arial" panose="020B0604020202020204" pitchFamily="34" charset="0"/>
              <a:buChar char="•"/>
            </a:pPr>
            <a:r>
              <a:rPr lang="en-US" sz="1600" dirty="0">
                <a:solidFill>
                  <a:schemeClr val="tx2"/>
                </a:solidFill>
              </a:rPr>
              <a:t>Removing variables that are highly correlated with each other</a:t>
            </a:r>
          </a:p>
          <a:p>
            <a:pPr marL="285750" lvl="0" indent="-285750">
              <a:buFont typeface="Arial" panose="020B0604020202020204" pitchFamily="34" charset="0"/>
              <a:buChar char="•"/>
            </a:pPr>
            <a:r>
              <a:rPr lang="en-US" sz="1600" dirty="0">
                <a:solidFill>
                  <a:schemeClr val="tx2"/>
                </a:solidFill>
              </a:rPr>
              <a:t>Standardizing variables </a:t>
            </a:r>
          </a:p>
          <a:p>
            <a:pPr marL="342900" indent="-342900">
              <a:buFont typeface="Arial" panose="020B0604020202020204" pitchFamily="34" charset="0"/>
              <a:buChar char="•"/>
            </a:pPr>
            <a:endParaRPr lang="en-US" sz="2000" b="1" dirty="0">
              <a:solidFill>
                <a:schemeClr val="tx2"/>
              </a:solidFill>
            </a:endParaRPr>
          </a:p>
        </p:txBody>
      </p:sp>
      <p:sp>
        <p:nvSpPr>
          <p:cNvPr id="39" name="Rounded Rectangle 53">
            <a:extLst>
              <a:ext uri="{FF2B5EF4-FFF2-40B4-BE49-F238E27FC236}">
                <a16:creationId xmlns:a16="http://schemas.microsoft.com/office/drawing/2014/main" id="{A0B815A4-D9D7-4ADF-B786-93EA7BE53087}"/>
              </a:ext>
            </a:extLst>
          </p:cNvPr>
          <p:cNvSpPr/>
          <p:nvPr/>
        </p:nvSpPr>
        <p:spPr>
          <a:xfrm>
            <a:off x="9898635" y="1639071"/>
            <a:ext cx="2142443" cy="562238"/>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Arial" panose="020B0604020202020204" pitchFamily="34" charset="0"/>
                <a:ea typeface="SimSun" panose="02010600030101010101" pitchFamily="2" charset="-122"/>
              </a:rPr>
              <a:t>below</a:t>
            </a:r>
            <a:r>
              <a:rPr lang="en-US" sz="1400" dirty="0">
                <a:solidFill>
                  <a:schemeClr val="tx2"/>
                </a:solidFill>
                <a:latin typeface="Arial" panose="020B0604020202020204" pitchFamily="34" charset="0"/>
                <a:ea typeface="SimSun" panose="02010600030101010101" pitchFamily="2" charset="-122"/>
              </a:rPr>
              <a:t> the </a:t>
            </a:r>
            <a:r>
              <a:rPr lang="en-US" sz="1400" b="1" dirty="0">
                <a:solidFill>
                  <a:schemeClr val="tx2"/>
                </a:solidFill>
                <a:latin typeface="Arial" panose="020B0604020202020204" pitchFamily="34" charset="0"/>
                <a:ea typeface="SimSun" panose="02010600030101010101" pitchFamily="2" charset="-122"/>
              </a:rPr>
              <a:t>intermediate </a:t>
            </a:r>
            <a:r>
              <a:rPr lang="en-US" sz="1400" dirty="0">
                <a:solidFill>
                  <a:schemeClr val="tx2"/>
                </a:solidFill>
                <a:latin typeface="Arial" panose="020B0604020202020204" pitchFamily="34" charset="0"/>
                <a:ea typeface="SimSun" panose="02010600030101010101" pitchFamily="2" charset="-122"/>
              </a:rPr>
              <a:t>international benchmark</a:t>
            </a:r>
            <a:endParaRPr lang="en-US" sz="1400" dirty="0">
              <a:solidFill>
                <a:schemeClr val="tx2"/>
              </a:solidFill>
            </a:endParaRPr>
          </a:p>
          <a:p>
            <a:endParaRPr lang="en-US" sz="1400" b="1" dirty="0">
              <a:solidFill>
                <a:schemeClr val="tx2"/>
              </a:solidFill>
            </a:endParaRPr>
          </a:p>
        </p:txBody>
      </p:sp>
      <p:sp>
        <p:nvSpPr>
          <p:cNvPr id="18" name="Rectangle 17">
            <a:extLst>
              <a:ext uri="{FF2B5EF4-FFF2-40B4-BE49-F238E27FC236}">
                <a16:creationId xmlns:a16="http://schemas.microsoft.com/office/drawing/2014/main" id="{520F5836-1334-4354-B97D-6C273BF4FD02}"/>
              </a:ext>
            </a:extLst>
          </p:cNvPr>
          <p:cNvSpPr/>
          <p:nvPr/>
        </p:nvSpPr>
        <p:spPr>
          <a:xfrm>
            <a:off x="5457578" y="454136"/>
            <a:ext cx="490840" cy="369332"/>
          </a:xfrm>
          <a:prstGeom prst="rect">
            <a:avLst/>
          </a:prstGeom>
        </p:spPr>
        <p:txBody>
          <a:bodyPr wrap="none">
            <a:spAutoFit/>
          </a:bodyPr>
          <a:lstStyle/>
          <a:p>
            <a:r>
              <a:rPr lang="en-US" dirty="0"/>
              <a:t>②</a:t>
            </a:r>
          </a:p>
        </p:txBody>
      </p:sp>
      <p:graphicFrame>
        <p:nvGraphicFramePr>
          <p:cNvPr id="2" name="Table 1"/>
          <p:cNvGraphicFramePr>
            <a:graphicFrameLocks noGrp="1"/>
          </p:cNvGraphicFramePr>
          <p:nvPr>
            <p:extLst>
              <p:ext uri="{D42A27DB-BD31-4B8C-83A1-F6EECF244321}">
                <p14:modId xmlns:p14="http://schemas.microsoft.com/office/powerpoint/2010/main" val="671418200"/>
              </p:ext>
            </p:extLst>
          </p:nvPr>
        </p:nvGraphicFramePr>
        <p:xfrm>
          <a:off x="5948417" y="3563855"/>
          <a:ext cx="5017971" cy="1217857"/>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0"/>
                  </a:ext>
                </a:extLst>
              </a:tr>
              <a:tr h="259479">
                <a:tc>
                  <a:txBody>
                    <a:bodyPr/>
                    <a:lstStyle/>
                    <a:p>
                      <a:pPr algn="l" fontAlgn="b"/>
                      <a:r>
                        <a:rPr lang="en-US" sz="1400" b="1" i="0" u="none" strike="noStrike" dirty="0">
                          <a:effectLst/>
                        </a:rPr>
                        <a:t>Processed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uk-UA" sz="1400" b="1" i="0" u="none" strike="noStrike" dirty="0">
                          <a:effectLst/>
                        </a:rPr>
                        <a:t>5516</a:t>
                      </a:r>
                      <a:endParaRPr lang="uk-UA"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b="1" i="0" u="none" strike="noStrike" dirty="0">
                          <a:effectLst/>
                        </a:rPr>
                        <a:t>1256</a:t>
                      </a:r>
                      <a:endParaRPr lang="is-I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b="1" i="0" u="none" strike="noStrike" dirty="0">
                          <a:effectLst/>
                        </a:rPr>
                        <a:t>4260</a:t>
                      </a:r>
                      <a:endParaRPr lang="is-I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1"/>
                  </a:ext>
                </a:extLst>
              </a:tr>
              <a:tr h="259479">
                <a:tc>
                  <a:txBody>
                    <a:bodyPr/>
                    <a:lstStyle/>
                    <a:p>
                      <a:pPr algn="l" fontAlgn="b"/>
                      <a:r>
                        <a:rPr lang="en-US" sz="1400" b="1" u="none" strike="noStrike" dirty="0">
                          <a:effectLst/>
                        </a:rPr>
                        <a:t>Training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4413</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1005</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3408</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2"/>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74" name="Rectangle 73">
            <a:extLst>
              <a:ext uri="{FF2B5EF4-FFF2-40B4-BE49-F238E27FC236}">
                <a16:creationId xmlns:a16="http://schemas.microsoft.com/office/drawing/2014/main" id="{520F5836-1334-4354-B97D-6C273BF4FD02}"/>
              </a:ext>
            </a:extLst>
          </p:cNvPr>
          <p:cNvSpPr/>
          <p:nvPr/>
        </p:nvSpPr>
        <p:spPr>
          <a:xfrm>
            <a:off x="5496494" y="3321412"/>
            <a:ext cx="490840" cy="369332"/>
          </a:xfrm>
          <a:prstGeom prst="rect">
            <a:avLst/>
          </a:prstGeom>
        </p:spPr>
        <p:txBody>
          <a:bodyPr wrap="none">
            <a:spAutoFit/>
          </a:bodyPr>
          <a:lstStyle/>
          <a:p>
            <a:r>
              <a:rPr lang="en-US" dirty="0"/>
              <a:t>③</a:t>
            </a:r>
          </a:p>
        </p:txBody>
      </p:sp>
      <p:sp>
        <p:nvSpPr>
          <p:cNvPr id="75" name="TextBox 74">
            <a:extLst>
              <a:ext uri="{FF2B5EF4-FFF2-40B4-BE49-F238E27FC236}">
                <a16:creationId xmlns:a16="http://schemas.microsoft.com/office/drawing/2014/main" id="{8330F1C1-4CD7-4AF8-BEDC-4BD13FD87A91}"/>
              </a:ext>
            </a:extLst>
          </p:cNvPr>
          <p:cNvSpPr txBox="1"/>
          <p:nvPr/>
        </p:nvSpPr>
        <p:spPr>
          <a:xfrm>
            <a:off x="5741914" y="4914200"/>
            <a:ext cx="5224474" cy="523220"/>
          </a:xfrm>
          <a:prstGeom prst="rect">
            <a:avLst/>
          </a:prstGeom>
          <a:noFill/>
        </p:spPr>
        <p:txBody>
          <a:bodyPr wrap="square" rtlCol="0">
            <a:spAutoFit/>
          </a:bodyPr>
          <a:lstStyle/>
          <a:p>
            <a:r>
              <a:rPr lang="en-US" altLang="zh-CN" sz="1400" b="1" dirty="0">
                <a:solidFill>
                  <a:srgbClr val="002250"/>
                </a:solidFill>
              </a:rPr>
              <a:t>RQ1:</a:t>
            </a:r>
            <a:r>
              <a:rPr lang="zh-CN" altLang="en-US" sz="1400" b="1" dirty="0">
                <a:solidFill>
                  <a:srgbClr val="002250"/>
                </a:solidFill>
              </a:rPr>
              <a:t> </a:t>
            </a:r>
            <a:r>
              <a:rPr lang="en-US" sz="1400" b="1" dirty="0">
                <a:solidFill>
                  <a:srgbClr val="002250"/>
                </a:solidFill>
              </a:rPr>
              <a:t>How do the selected machine learning methods compare in predicting low math performers? </a:t>
            </a:r>
            <a:endParaRPr lang="en-US" altLang="zh-CN" sz="1400" b="1" dirty="0">
              <a:solidFill>
                <a:srgbClr val="002250"/>
              </a:solidFill>
            </a:endParaRPr>
          </a:p>
        </p:txBody>
      </p:sp>
      <p:sp>
        <p:nvSpPr>
          <p:cNvPr id="76" name="TextBox 75">
            <a:extLst>
              <a:ext uri="{FF2B5EF4-FFF2-40B4-BE49-F238E27FC236}">
                <a16:creationId xmlns:a16="http://schemas.microsoft.com/office/drawing/2014/main" id="{3A3E0E3B-125D-46E3-8CAE-1F8395AD7130}"/>
              </a:ext>
            </a:extLst>
          </p:cNvPr>
          <p:cNvSpPr txBox="1"/>
          <p:nvPr/>
        </p:nvSpPr>
        <p:spPr>
          <a:xfrm>
            <a:off x="5741914" y="5759016"/>
            <a:ext cx="5073811" cy="523220"/>
          </a:xfrm>
          <a:prstGeom prst="rect">
            <a:avLst/>
          </a:prstGeom>
          <a:noFill/>
        </p:spPr>
        <p:txBody>
          <a:bodyPr wrap="square" rtlCol="0">
            <a:spAutoFit/>
          </a:bodyPr>
          <a:lstStyle/>
          <a:p>
            <a:r>
              <a:rPr lang="en-US" altLang="zh-CN" sz="1400" b="1" dirty="0">
                <a:solidFill>
                  <a:srgbClr val="002250"/>
                </a:solidFill>
              </a:rPr>
              <a:t>RQ2:</a:t>
            </a:r>
            <a:r>
              <a:rPr lang="zh-CN" altLang="en-US" sz="1400" b="1" dirty="0">
                <a:solidFill>
                  <a:srgbClr val="002250"/>
                </a:solidFill>
              </a:rPr>
              <a:t> </a:t>
            </a:r>
            <a:r>
              <a:rPr lang="en-US" sz="1400" b="1" dirty="0">
                <a:solidFill>
                  <a:srgbClr val="002250"/>
                </a:solidFill>
              </a:rPr>
              <a:t>Which variables have the most predictive value in predicting low math performance? </a:t>
            </a:r>
          </a:p>
        </p:txBody>
      </p:sp>
      <p:sp>
        <p:nvSpPr>
          <p:cNvPr id="77" name="Rectangle 76">
            <a:extLst>
              <a:ext uri="{FF2B5EF4-FFF2-40B4-BE49-F238E27FC236}">
                <a16:creationId xmlns:a16="http://schemas.microsoft.com/office/drawing/2014/main" id="{520F5836-1334-4354-B97D-6C273BF4FD02}"/>
              </a:ext>
            </a:extLst>
          </p:cNvPr>
          <p:cNvSpPr/>
          <p:nvPr/>
        </p:nvSpPr>
        <p:spPr>
          <a:xfrm>
            <a:off x="5369914" y="4806478"/>
            <a:ext cx="490840" cy="369332"/>
          </a:xfrm>
          <a:prstGeom prst="rect">
            <a:avLst/>
          </a:prstGeom>
        </p:spPr>
        <p:txBody>
          <a:bodyPr wrap="none">
            <a:spAutoFit/>
          </a:bodyPr>
          <a:lstStyle/>
          <a:p>
            <a:r>
              <a:rPr lang="en-US" dirty="0"/>
              <a:t>⑥</a:t>
            </a:r>
          </a:p>
        </p:txBody>
      </p:sp>
      <p:sp>
        <p:nvSpPr>
          <p:cNvPr id="78" name="Rectangle 77">
            <a:extLst>
              <a:ext uri="{FF2B5EF4-FFF2-40B4-BE49-F238E27FC236}">
                <a16:creationId xmlns:a16="http://schemas.microsoft.com/office/drawing/2014/main" id="{520F5836-1334-4354-B97D-6C273BF4FD02}"/>
              </a:ext>
            </a:extLst>
          </p:cNvPr>
          <p:cNvSpPr/>
          <p:nvPr/>
        </p:nvSpPr>
        <p:spPr>
          <a:xfrm>
            <a:off x="5369914" y="5651294"/>
            <a:ext cx="490840" cy="369332"/>
          </a:xfrm>
          <a:prstGeom prst="rect">
            <a:avLst/>
          </a:prstGeom>
        </p:spPr>
        <p:txBody>
          <a:bodyPr wrap="none">
            <a:spAutoFit/>
          </a:bodyPr>
          <a:lstStyle/>
          <a:p>
            <a:r>
              <a:rPr lang="en-US" dirty="0"/>
              <a:t>⑦</a:t>
            </a:r>
          </a:p>
        </p:txBody>
      </p:sp>
      <p:sp>
        <p:nvSpPr>
          <p:cNvPr id="80" name="Rounded Rectangle 53">
            <a:extLst>
              <a:ext uri="{FF2B5EF4-FFF2-40B4-BE49-F238E27FC236}">
                <a16:creationId xmlns:a16="http://schemas.microsoft.com/office/drawing/2014/main" id="{A98DE8C7-2B6B-4A26-96F9-4E859FFB0984}"/>
              </a:ext>
            </a:extLst>
          </p:cNvPr>
          <p:cNvSpPr/>
          <p:nvPr/>
        </p:nvSpPr>
        <p:spPr>
          <a:xfrm>
            <a:off x="5928446" y="4550415"/>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81" name="Rounded Rectangle 53">
            <a:extLst>
              <a:ext uri="{FF2B5EF4-FFF2-40B4-BE49-F238E27FC236}">
                <a16:creationId xmlns:a16="http://schemas.microsoft.com/office/drawing/2014/main" id="{A98DE8C7-2B6B-4A26-96F9-4E859FFB0984}"/>
              </a:ext>
            </a:extLst>
          </p:cNvPr>
          <p:cNvSpPr/>
          <p:nvPr/>
        </p:nvSpPr>
        <p:spPr>
          <a:xfrm>
            <a:off x="5928446" y="4311271"/>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82" name="Rounded Rectangle 53">
            <a:extLst>
              <a:ext uri="{FF2B5EF4-FFF2-40B4-BE49-F238E27FC236}">
                <a16:creationId xmlns:a16="http://schemas.microsoft.com/office/drawing/2014/main" id="{A98DE8C7-2B6B-4A26-96F9-4E859FFB0984}"/>
              </a:ext>
            </a:extLst>
          </p:cNvPr>
          <p:cNvSpPr/>
          <p:nvPr/>
        </p:nvSpPr>
        <p:spPr>
          <a:xfrm>
            <a:off x="5928446" y="4075776"/>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3" name="TextBox 2">
            <a:extLst>
              <a:ext uri="{FF2B5EF4-FFF2-40B4-BE49-F238E27FC236}">
                <a16:creationId xmlns:a16="http://schemas.microsoft.com/office/drawing/2014/main" id="{910BA2F7-6551-4AD4-BA1D-E32C8D534FE3}"/>
              </a:ext>
            </a:extLst>
          </p:cNvPr>
          <p:cNvSpPr txBox="1"/>
          <p:nvPr/>
        </p:nvSpPr>
        <p:spPr>
          <a:xfrm>
            <a:off x="9626778" y="1072250"/>
            <a:ext cx="1689565" cy="338554"/>
          </a:xfrm>
          <a:prstGeom prst="rect">
            <a:avLst/>
          </a:prstGeom>
          <a:noFill/>
        </p:spPr>
        <p:txBody>
          <a:bodyPr wrap="none" rtlCol="0">
            <a:spAutoFit/>
          </a:bodyPr>
          <a:lstStyle/>
          <a:p>
            <a:r>
              <a:rPr lang="en-US" sz="1600" dirty="0">
                <a:solidFill>
                  <a:schemeClr val="tx2"/>
                </a:solidFill>
              </a:rPr>
              <a:t>1: low-performing</a:t>
            </a:r>
          </a:p>
        </p:txBody>
      </p:sp>
      <p:sp>
        <p:nvSpPr>
          <p:cNvPr id="4" name="Rectangle 3">
            <a:extLst>
              <a:ext uri="{FF2B5EF4-FFF2-40B4-BE49-F238E27FC236}">
                <a16:creationId xmlns:a16="http://schemas.microsoft.com/office/drawing/2014/main" id="{3F16FDBA-CA43-481C-A7C3-B7E2B0E40088}"/>
              </a:ext>
            </a:extLst>
          </p:cNvPr>
          <p:cNvSpPr/>
          <p:nvPr/>
        </p:nvSpPr>
        <p:spPr>
          <a:xfrm>
            <a:off x="9626778" y="786230"/>
            <a:ext cx="2021387" cy="338554"/>
          </a:xfrm>
          <a:prstGeom prst="rect">
            <a:avLst/>
          </a:prstGeom>
        </p:spPr>
        <p:txBody>
          <a:bodyPr wrap="none">
            <a:spAutoFit/>
          </a:bodyPr>
          <a:lstStyle/>
          <a:p>
            <a:r>
              <a:rPr lang="en-US" sz="1600" dirty="0">
                <a:solidFill>
                  <a:schemeClr val="tx2"/>
                </a:solidFill>
              </a:rPr>
              <a:t>0: not low-performing</a:t>
            </a:r>
          </a:p>
        </p:txBody>
      </p:sp>
      <p:cxnSp>
        <p:nvCxnSpPr>
          <p:cNvPr id="12" name="Straight Connector 11">
            <a:extLst>
              <a:ext uri="{FF2B5EF4-FFF2-40B4-BE49-F238E27FC236}">
                <a16:creationId xmlns:a16="http://schemas.microsoft.com/office/drawing/2014/main" id="{6DA2C2AB-FB90-4B7A-B9F8-2FA7586CE5F0}"/>
              </a:ext>
            </a:extLst>
          </p:cNvPr>
          <p:cNvCxnSpPr>
            <a:cxnSpLocks/>
            <a:endCxn id="4" idx="1"/>
          </p:cNvCxnSpPr>
          <p:nvPr/>
        </p:nvCxnSpPr>
        <p:spPr>
          <a:xfrm flipV="1">
            <a:off x="8600444" y="955507"/>
            <a:ext cx="1026334" cy="276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A3E05A-60B3-4E78-A6AF-5B1918714089}"/>
              </a:ext>
            </a:extLst>
          </p:cNvPr>
          <p:cNvCxnSpPr>
            <a:cxnSpLocks/>
            <a:endCxn id="3" idx="1"/>
          </p:cNvCxnSpPr>
          <p:nvPr/>
        </p:nvCxnSpPr>
        <p:spPr>
          <a:xfrm>
            <a:off x="8600444" y="1241527"/>
            <a:ext cx="102633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4D50885-AE11-4B7F-B435-E39B45C0B97A}"/>
              </a:ext>
            </a:extLst>
          </p:cNvPr>
          <p:cNvSpPr/>
          <p:nvPr/>
        </p:nvSpPr>
        <p:spPr>
          <a:xfrm>
            <a:off x="9888696" y="1129593"/>
            <a:ext cx="1354667" cy="234935"/>
          </a:xfrm>
          <a:prstGeom prst="roundRect">
            <a:avLst/>
          </a:prstGeom>
          <a:noFill/>
          <a:ln>
            <a:solidFill>
              <a:srgbClr val="002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350AC529-FA38-42DC-A4B6-1CA296EC6AE1}"/>
              </a:ext>
            </a:extLst>
          </p:cNvPr>
          <p:cNvCxnSpPr>
            <a:cxnSpLocks/>
            <a:stCxn id="22" idx="2"/>
            <a:endCxn id="39" idx="0"/>
          </p:cNvCxnSpPr>
          <p:nvPr/>
        </p:nvCxnSpPr>
        <p:spPr>
          <a:xfrm>
            <a:off x="10566030" y="1364528"/>
            <a:ext cx="403827" cy="27454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8AF1E630-59C9-4DEF-95C8-158A5CF7E440}"/>
              </a:ext>
            </a:extLst>
          </p:cNvPr>
          <p:cNvGraphicFramePr>
            <a:graphicFrameLocks noGrp="1"/>
          </p:cNvGraphicFramePr>
          <p:nvPr>
            <p:extLst>
              <p:ext uri="{D42A27DB-BD31-4B8C-83A1-F6EECF244321}">
                <p14:modId xmlns:p14="http://schemas.microsoft.com/office/powerpoint/2010/main" val="2052228964"/>
              </p:ext>
            </p:extLst>
          </p:nvPr>
        </p:nvGraphicFramePr>
        <p:xfrm>
          <a:off x="9524888" y="2376807"/>
          <a:ext cx="2595440" cy="2072640"/>
        </p:xfrm>
        <a:graphic>
          <a:graphicData uri="http://schemas.openxmlformats.org/drawingml/2006/table">
            <a:tbl>
              <a:tblPr firstRow="1" bandRow="1">
                <a:tableStyleId>{5940675A-B579-460E-94D1-54222C63F5DA}</a:tableStyleId>
              </a:tblPr>
              <a:tblGrid>
                <a:gridCol w="519088">
                  <a:extLst>
                    <a:ext uri="{9D8B030D-6E8A-4147-A177-3AD203B41FA5}">
                      <a16:colId xmlns:a16="http://schemas.microsoft.com/office/drawing/2014/main" val="1420214920"/>
                    </a:ext>
                  </a:extLst>
                </a:gridCol>
                <a:gridCol w="519088">
                  <a:extLst>
                    <a:ext uri="{9D8B030D-6E8A-4147-A177-3AD203B41FA5}">
                      <a16:colId xmlns:a16="http://schemas.microsoft.com/office/drawing/2014/main" val="1680192177"/>
                    </a:ext>
                  </a:extLst>
                </a:gridCol>
                <a:gridCol w="519088">
                  <a:extLst>
                    <a:ext uri="{9D8B030D-6E8A-4147-A177-3AD203B41FA5}">
                      <a16:colId xmlns:a16="http://schemas.microsoft.com/office/drawing/2014/main" val="3169729657"/>
                    </a:ext>
                  </a:extLst>
                </a:gridCol>
                <a:gridCol w="519088">
                  <a:extLst>
                    <a:ext uri="{9D8B030D-6E8A-4147-A177-3AD203B41FA5}">
                      <a16:colId xmlns:a16="http://schemas.microsoft.com/office/drawing/2014/main" val="2114043894"/>
                    </a:ext>
                  </a:extLst>
                </a:gridCol>
                <a:gridCol w="519088">
                  <a:extLst>
                    <a:ext uri="{9D8B030D-6E8A-4147-A177-3AD203B41FA5}">
                      <a16:colId xmlns:a16="http://schemas.microsoft.com/office/drawing/2014/main" val="2845518413"/>
                    </a:ext>
                  </a:extLst>
                </a:gridCol>
              </a:tblGrid>
              <a:tr h="216830">
                <a:tc>
                  <a:txBody>
                    <a:bodyPr/>
                    <a:lstStyle/>
                    <a:p>
                      <a:endParaRPr lang="en-US" sz="1100" b="1" dirty="0"/>
                    </a:p>
                  </a:txBody>
                  <a:tcPr/>
                </a:tc>
                <a:tc>
                  <a:txBody>
                    <a:bodyPr/>
                    <a:lstStyle/>
                    <a:p>
                      <a:r>
                        <a:rPr lang="en-US" sz="1100" b="1" dirty="0"/>
                        <a:t>Var1</a:t>
                      </a:r>
                    </a:p>
                  </a:txBody>
                  <a:tcPr/>
                </a:tc>
                <a:tc>
                  <a:txBody>
                    <a:bodyPr/>
                    <a:lstStyle/>
                    <a:p>
                      <a:r>
                        <a:rPr lang="en-US" sz="1100" b="1" dirty="0"/>
                        <a:t>Var2</a:t>
                      </a:r>
                    </a:p>
                  </a:txBody>
                  <a:tcPr/>
                </a:tc>
                <a:tc>
                  <a:txBody>
                    <a:bodyPr/>
                    <a:lstStyle/>
                    <a:p>
                      <a:r>
                        <a:rPr lang="en-US" sz="1100" b="1" dirty="0"/>
                        <a:t>Var3</a:t>
                      </a:r>
                    </a:p>
                  </a:txBody>
                  <a:tcPr/>
                </a:tc>
                <a:tc>
                  <a:txBody>
                    <a:bodyPr/>
                    <a:lstStyle/>
                    <a:p>
                      <a:r>
                        <a:rPr lang="en-US" sz="1100" b="1" dirty="0"/>
                        <a:t>Var4</a:t>
                      </a:r>
                    </a:p>
                  </a:txBody>
                  <a:tcPr/>
                </a:tc>
                <a:extLst>
                  <a:ext uri="{0D108BD9-81ED-4DB2-BD59-A6C34878D82A}">
                    <a16:rowId xmlns:a16="http://schemas.microsoft.com/office/drawing/2014/main" val="2718831792"/>
                  </a:ext>
                </a:extLst>
              </a:tr>
              <a:tr h="216830">
                <a:tc>
                  <a:txBody>
                    <a:bodyPr/>
                    <a:lstStyle/>
                    <a:p>
                      <a:r>
                        <a:rPr lang="en-US" sz="1100" b="1" dirty="0"/>
                        <a:t>Row1</a:t>
                      </a:r>
                    </a:p>
                  </a:txBody>
                  <a:tcPr/>
                </a:tc>
                <a:tc>
                  <a:txBody>
                    <a:bodyPr/>
                    <a:lstStyle/>
                    <a:p>
                      <a:r>
                        <a:rPr lang="en-US" sz="1100" dirty="0"/>
                        <a:t>1</a:t>
                      </a:r>
                    </a:p>
                  </a:txBody>
                  <a:tcPr/>
                </a:tc>
                <a:tc>
                  <a:txBody>
                    <a:bodyPr/>
                    <a:lstStyle/>
                    <a:p>
                      <a:r>
                        <a:rPr lang="en-US" sz="1100" dirty="0"/>
                        <a:t>1</a:t>
                      </a:r>
                    </a:p>
                  </a:txBody>
                  <a:tcPr/>
                </a:tc>
                <a:tc>
                  <a:txBody>
                    <a:bodyPr/>
                    <a:lstStyle/>
                    <a:p>
                      <a:r>
                        <a:rPr lang="en-US" sz="1100" dirty="0"/>
                        <a:t>3</a:t>
                      </a:r>
                    </a:p>
                  </a:txBody>
                  <a:tcPr/>
                </a:tc>
                <a:tc>
                  <a:txBody>
                    <a:bodyPr/>
                    <a:lstStyle/>
                    <a:p>
                      <a:r>
                        <a:rPr lang="en-US" sz="1100" dirty="0"/>
                        <a:t>1</a:t>
                      </a:r>
                    </a:p>
                  </a:txBody>
                  <a:tcPr/>
                </a:tc>
                <a:extLst>
                  <a:ext uri="{0D108BD9-81ED-4DB2-BD59-A6C34878D82A}">
                    <a16:rowId xmlns:a16="http://schemas.microsoft.com/office/drawing/2014/main" val="252909173"/>
                  </a:ext>
                </a:extLst>
              </a:tr>
              <a:tr h="216830">
                <a:tc>
                  <a:txBody>
                    <a:bodyPr/>
                    <a:lstStyle/>
                    <a:p>
                      <a:r>
                        <a:rPr lang="en-US" sz="1100" b="1" dirty="0"/>
                        <a:t>Row2</a:t>
                      </a:r>
                    </a:p>
                  </a:txBody>
                  <a:tcPr/>
                </a:tc>
                <a:tc>
                  <a:txBody>
                    <a:bodyPr/>
                    <a:lstStyle/>
                    <a:p>
                      <a:r>
                        <a:rPr lang="en-US" sz="1100" dirty="0"/>
                        <a:t>0</a:t>
                      </a:r>
                    </a:p>
                  </a:txBody>
                  <a:tcPr/>
                </a:tc>
                <a:tc>
                  <a:txBody>
                    <a:bodyPr/>
                    <a:lstStyle/>
                    <a:p>
                      <a:r>
                        <a:rPr lang="en-US" sz="1100" dirty="0"/>
                        <a:t>2</a:t>
                      </a:r>
                    </a:p>
                  </a:txBody>
                  <a:tcPr/>
                </a:tc>
                <a:tc>
                  <a:txBody>
                    <a:bodyPr/>
                    <a:lstStyle/>
                    <a:p>
                      <a:r>
                        <a:rPr lang="en-US" sz="1100" dirty="0"/>
                        <a:t>NA</a:t>
                      </a:r>
                    </a:p>
                  </a:txBody>
                  <a:tcPr/>
                </a:tc>
                <a:tc>
                  <a:txBody>
                    <a:bodyPr/>
                    <a:lstStyle/>
                    <a:p>
                      <a:r>
                        <a:rPr lang="en-US" sz="1100" dirty="0"/>
                        <a:t>1</a:t>
                      </a:r>
                    </a:p>
                  </a:txBody>
                  <a:tcPr/>
                </a:tc>
                <a:extLst>
                  <a:ext uri="{0D108BD9-81ED-4DB2-BD59-A6C34878D82A}">
                    <a16:rowId xmlns:a16="http://schemas.microsoft.com/office/drawing/2014/main" val="3065427719"/>
                  </a:ext>
                </a:extLst>
              </a:tr>
              <a:tr h="216830">
                <a:tc>
                  <a:txBody>
                    <a:bodyPr/>
                    <a:lstStyle/>
                    <a:p>
                      <a:r>
                        <a:rPr lang="en-US" sz="1100" b="1" dirty="0"/>
                        <a:t>Row3</a:t>
                      </a:r>
                    </a:p>
                  </a:txBody>
                  <a:tcPr/>
                </a:tc>
                <a:tc>
                  <a:txBody>
                    <a:bodyPr/>
                    <a:lstStyle/>
                    <a:p>
                      <a:r>
                        <a:rPr lang="en-US" sz="1100" dirty="0"/>
                        <a:t>1</a:t>
                      </a:r>
                    </a:p>
                  </a:txBody>
                  <a:tcPr/>
                </a:tc>
                <a:tc>
                  <a:txBody>
                    <a:bodyPr/>
                    <a:lstStyle/>
                    <a:p>
                      <a:r>
                        <a:rPr lang="en-US" sz="1100" dirty="0"/>
                        <a:t>3</a:t>
                      </a:r>
                    </a:p>
                  </a:txBody>
                  <a:tcPr/>
                </a:tc>
                <a:tc>
                  <a:txBody>
                    <a:bodyPr/>
                    <a:lstStyle/>
                    <a:p>
                      <a:r>
                        <a:rPr lang="en-US" sz="1100" dirty="0"/>
                        <a:t>2</a:t>
                      </a:r>
                    </a:p>
                  </a:txBody>
                  <a:tcPr/>
                </a:tc>
                <a:tc>
                  <a:txBody>
                    <a:bodyPr/>
                    <a:lstStyle/>
                    <a:p>
                      <a:r>
                        <a:rPr lang="en-US" sz="1100" dirty="0"/>
                        <a:t>1</a:t>
                      </a:r>
                    </a:p>
                  </a:txBody>
                  <a:tcPr/>
                </a:tc>
                <a:extLst>
                  <a:ext uri="{0D108BD9-81ED-4DB2-BD59-A6C34878D82A}">
                    <a16:rowId xmlns:a16="http://schemas.microsoft.com/office/drawing/2014/main" val="3543005898"/>
                  </a:ext>
                </a:extLst>
              </a:tr>
              <a:tr h="216830">
                <a:tc>
                  <a:txBody>
                    <a:bodyPr/>
                    <a:lstStyle/>
                    <a:p>
                      <a:r>
                        <a:rPr lang="en-US" sz="1100" b="1" dirty="0"/>
                        <a:t>Row4</a:t>
                      </a:r>
                    </a:p>
                  </a:txBody>
                  <a:tcPr/>
                </a:tc>
                <a:tc>
                  <a:txBody>
                    <a:bodyPr/>
                    <a:lstStyle/>
                    <a:p>
                      <a:r>
                        <a:rPr lang="en-US" sz="1100" dirty="0"/>
                        <a:t>0</a:t>
                      </a:r>
                    </a:p>
                  </a:txBody>
                  <a:tcPr/>
                </a:tc>
                <a:tc>
                  <a:txBody>
                    <a:bodyPr/>
                    <a:lstStyle/>
                    <a:p>
                      <a:r>
                        <a:rPr lang="en-US" sz="1100" dirty="0"/>
                        <a:t>1</a:t>
                      </a:r>
                    </a:p>
                  </a:txBody>
                  <a:tcPr/>
                </a:tc>
                <a:tc>
                  <a:txBody>
                    <a:bodyPr/>
                    <a:lstStyle/>
                    <a:p>
                      <a:r>
                        <a:rPr lang="en-US" sz="1100" dirty="0"/>
                        <a:t>1</a:t>
                      </a:r>
                    </a:p>
                  </a:txBody>
                  <a:tcPr/>
                </a:tc>
                <a:tc>
                  <a:txBody>
                    <a:bodyPr/>
                    <a:lstStyle/>
                    <a:p>
                      <a:r>
                        <a:rPr lang="en-US" sz="1100" dirty="0"/>
                        <a:t>NA</a:t>
                      </a:r>
                    </a:p>
                  </a:txBody>
                  <a:tcPr/>
                </a:tc>
                <a:extLst>
                  <a:ext uri="{0D108BD9-81ED-4DB2-BD59-A6C34878D82A}">
                    <a16:rowId xmlns:a16="http://schemas.microsoft.com/office/drawing/2014/main" val="1258953813"/>
                  </a:ext>
                </a:extLst>
              </a:tr>
              <a:tr h="216830">
                <a:tc>
                  <a:txBody>
                    <a:bodyPr/>
                    <a:lstStyle/>
                    <a:p>
                      <a:r>
                        <a:rPr lang="en-US" sz="1100" b="1" dirty="0"/>
                        <a:t>Row5</a:t>
                      </a:r>
                    </a:p>
                  </a:txBody>
                  <a:tcPr/>
                </a:tc>
                <a:tc>
                  <a:txBody>
                    <a:bodyPr/>
                    <a:lstStyle/>
                    <a:p>
                      <a:r>
                        <a:rPr lang="en-US" sz="1100" dirty="0"/>
                        <a:t>1</a:t>
                      </a:r>
                    </a:p>
                  </a:txBody>
                  <a:tcPr/>
                </a:tc>
                <a:tc>
                  <a:txBody>
                    <a:bodyPr/>
                    <a:lstStyle/>
                    <a:p>
                      <a:r>
                        <a:rPr lang="en-US" sz="1100" dirty="0"/>
                        <a:t>NA</a:t>
                      </a:r>
                    </a:p>
                  </a:txBody>
                  <a:tcPr/>
                </a:tc>
                <a:tc>
                  <a:txBody>
                    <a:bodyPr/>
                    <a:lstStyle/>
                    <a:p>
                      <a:r>
                        <a:rPr lang="en-US" sz="1100" dirty="0"/>
                        <a:t>0</a:t>
                      </a:r>
                    </a:p>
                  </a:txBody>
                  <a:tcPr/>
                </a:tc>
                <a:tc>
                  <a:txBody>
                    <a:bodyPr/>
                    <a:lstStyle/>
                    <a:p>
                      <a:r>
                        <a:rPr lang="en-US" sz="1100" dirty="0"/>
                        <a:t>NA</a:t>
                      </a:r>
                    </a:p>
                  </a:txBody>
                  <a:tcPr/>
                </a:tc>
                <a:extLst>
                  <a:ext uri="{0D108BD9-81ED-4DB2-BD59-A6C34878D82A}">
                    <a16:rowId xmlns:a16="http://schemas.microsoft.com/office/drawing/2014/main" val="3877846404"/>
                  </a:ext>
                </a:extLst>
              </a:tr>
              <a:tr h="216830">
                <a:tc>
                  <a:txBody>
                    <a:bodyPr/>
                    <a:lstStyle/>
                    <a:p>
                      <a:r>
                        <a:rPr lang="en-US" sz="1100" b="1" dirty="0"/>
                        <a:t>Row6</a:t>
                      </a:r>
                    </a:p>
                  </a:txBody>
                  <a:tcPr/>
                </a:tc>
                <a:tc>
                  <a:txBody>
                    <a:bodyPr/>
                    <a:lstStyle/>
                    <a:p>
                      <a:r>
                        <a:rPr lang="en-US" sz="1100" dirty="0"/>
                        <a:t>0</a:t>
                      </a:r>
                    </a:p>
                  </a:txBody>
                  <a:tcPr/>
                </a:tc>
                <a:tc>
                  <a:txBody>
                    <a:bodyPr/>
                    <a:lstStyle/>
                    <a:p>
                      <a:r>
                        <a:rPr lang="en-US" sz="1100" dirty="0"/>
                        <a:t>1</a:t>
                      </a:r>
                    </a:p>
                  </a:txBody>
                  <a:tcPr/>
                </a:tc>
                <a:tc>
                  <a:txBody>
                    <a:bodyPr/>
                    <a:lstStyle/>
                    <a:p>
                      <a:r>
                        <a:rPr lang="en-US" sz="1100" dirty="0"/>
                        <a:t>2</a:t>
                      </a:r>
                    </a:p>
                  </a:txBody>
                  <a:tcPr/>
                </a:tc>
                <a:tc>
                  <a:txBody>
                    <a:bodyPr/>
                    <a:lstStyle/>
                    <a:p>
                      <a:r>
                        <a:rPr lang="en-US" sz="1100" dirty="0"/>
                        <a:t>NA</a:t>
                      </a:r>
                    </a:p>
                  </a:txBody>
                  <a:tcPr/>
                </a:tc>
                <a:extLst>
                  <a:ext uri="{0D108BD9-81ED-4DB2-BD59-A6C34878D82A}">
                    <a16:rowId xmlns:a16="http://schemas.microsoft.com/office/drawing/2014/main" val="256737233"/>
                  </a:ext>
                </a:extLst>
              </a:tr>
              <a:tr h="216830">
                <a:tc>
                  <a:txBody>
                    <a:bodyPr/>
                    <a:lstStyle/>
                    <a:p>
                      <a:r>
                        <a:rPr lang="en-US" sz="1100" b="1" dirty="0"/>
                        <a:t>Row7 </a:t>
                      </a:r>
                    </a:p>
                  </a:txBody>
                  <a:tcPr/>
                </a:tc>
                <a:tc>
                  <a:txBody>
                    <a:bodyPr/>
                    <a:lstStyle/>
                    <a:p>
                      <a:r>
                        <a:rPr lang="en-US" sz="1100" dirty="0"/>
                        <a:t>1</a:t>
                      </a:r>
                    </a:p>
                  </a:txBody>
                  <a:tcPr/>
                </a:tc>
                <a:tc>
                  <a:txBody>
                    <a:bodyPr/>
                    <a:lstStyle/>
                    <a:p>
                      <a:r>
                        <a:rPr lang="en-US" sz="1100" dirty="0"/>
                        <a:t>3</a:t>
                      </a:r>
                    </a:p>
                  </a:txBody>
                  <a:tcPr/>
                </a:tc>
                <a:tc>
                  <a:txBody>
                    <a:bodyPr/>
                    <a:lstStyle/>
                    <a:p>
                      <a:r>
                        <a:rPr lang="en-US" sz="1100" dirty="0"/>
                        <a:t>1</a:t>
                      </a:r>
                    </a:p>
                  </a:txBody>
                  <a:tcPr/>
                </a:tc>
                <a:tc>
                  <a:txBody>
                    <a:bodyPr/>
                    <a:lstStyle/>
                    <a:p>
                      <a:r>
                        <a:rPr lang="en-US" sz="1100" dirty="0"/>
                        <a:t>NA</a:t>
                      </a:r>
                    </a:p>
                  </a:txBody>
                  <a:tcPr/>
                </a:tc>
                <a:extLst>
                  <a:ext uri="{0D108BD9-81ED-4DB2-BD59-A6C34878D82A}">
                    <a16:rowId xmlns:a16="http://schemas.microsoft.com/office/drawing/2014/main" val="1519136049"/>
                  </a:ext>
                </a:extLst>
              </a:tr>
            </a:tbl>
          </a:graphicData>
        </a:graphic>
      </p:graphicFrame>
      <p:sp>
        <p:nvSpPr>
          <p:cNvPr id="83" name="Rectangle 82">
            <a:extLst>
              <a:ext uri="{FF2B5EF4-FFF2-40B4-BE49-F238E27FC236}">
                <a16:creationId xmlns:a16="http://schemas.microsoft.com/office/drawing/2014/main" id="{FB7321EE-5162-4755-BD40-9A5EEFD64C35}"/>
              </a:ext>
            </a:extLst>
          </p:cNvPr>
          <p:cNvSpPr/>
          <p:nvPr/>
        </p:nvSpPr>
        <p:spPr>
          <a:xfrm>
            <a:off x="11593294" y="2383914"/>
            <a:ext cx="528513" cy="2065533"/>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8C01B88-A8FC-4487-9E5A-12147E48FEF8}"/>
              </a:ext>
            </a:extLst>
          </p:cNvPr>
          <p:cNvSpPr/>
          <p:nvPr/>
        </p:nvSpPr>
        <p:spPr>
          <a:xfrm>
            <a:off x="9532629" y="2899132"/>
            <a:ext cx="2587699" cy="24030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B311CBA1-CCFB-43DF-B869-8FB55F039A15}"/>
              </a:ext>
            </a:extLst>
          </p:cNvPr>
          <p:cNvSpPr/>
          <p:nvPr/>
        </p:nvSpPr>
        <p:spPr>
          <a:xfrm>
            <a:off x="9521875" y="3680929"/>
            <a:ext cx="2587699" cy="24030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DACA85-5618-404B-9081-A9AFEB0B6B53}"/>
              </a:ext>
            </a:extLst>
          </p:cNvPr>
          <p:cNvSpPr/>
          <p:nvPr/>
        </p:nvSpPr>
        <p:spPr>
          <a:xfrm>
            <a:off x="3777533" y="583431"/>
            <a:ext cx="884729" cy="307777"/>
          </a:xfrm>
          <a:prstGeom prst="rect">
            <a:avLst/>
          </a:prstGeom>
        </p:spPr>
        <p:txBody>
          <a:bodyPr wrap="none">
            <a:spAutoFit/>
          </a:bodyPr>
          <a:lstStyle/>
          <a:p>
            <a:r>
              <a:rPr lang="en-US" sz="1400" dirty="0"/>
              <a:t>, Grade 8 </a:t>
            </a:r>
          </a:p>
        </p:txBody>
      </p:sp>
      <p:sp>
        <p:nvSpPr>
          <p:cNvPr id="55" name="Rounded Rectangle 53">
            <a:extLst>
              <a:ext uri="{FF2B5EF4-FFF2-40B4-BE49-F238E27FC236}">
                <a16:creationId xmlns:a16="http://schemas.microsoft.com/office/drawing/2014/main" id="{7D092D9B-5140-4343-B6B6-FAC9E8CFBF41}"/>
              </a:ext>
            </a:extLst>
          </p:cNvPr>
          <p:cNvSpPr/>
          <p:nvPr/>
        </p:nvSpPr>
        <p:spPr>
          <a:xfrm>
            <a:off x="9532629" y="3440916"/>
            <a:ext cx="2576945"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59" name="Rounded Rectangle 53">
            <a:extLst>
              <a:ext uri="{FF2B5EF4-FFF2-40B4-BE49-F238E27FC236}">
                <a16:creationId xmlns:a16="http://schemas.microsoft.com/office/drawing/2014/main" id="{5475BB8B-6170-4144-8D8E-6121241DD830}"/>
              </a:ext>
            </a:extLst>
          </p:cNvPr>
          <p:cNvSpPr/>
          <p:nvPr/>
        </p:nvSpPr>
        <p:spPr>
          <a:xfrm>
            <a:off x="9532629" y="3958074"/>
            <a:ext cx="2576945"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60" name="Rounded Rectangle 53">
            <a:extLst>
              <a:ext uri="{FF2B5EF4-FFF2-40B4-BE49-F238E27FC236}">
                <a16:creationId xmlns:a16="http://schemas.microsoft.com/office/drawing/2014/main" id="{49D09B17-E33A-4890-A68C-39A18E4C713E}"/>
              </a:ext>
            </a:extLst>
          </p:cNvPr>
          <p:cNvSpPr/>
          <p:nvPr/>
        </p:nvSpPr>
        <p:spPr>
          <a:xfrm>
            <a:off x="9532629" y="4212690"/>
            <a:ext cx="2576945"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4062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5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6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72"/>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83"/>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8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8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8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82"/>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81"/>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8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3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7"/>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5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5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6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69"/>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3"/>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77"/>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5"/>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5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3"/>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78"/>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animBg="1"/>
      <p:bldP spid="23" grpId="0" animBg="1"/>
      <p:bldP spid="24" grpId="0" animBg="1"/>
      <p:bldP spid="50" grpId="0" animBg="1"/>
      <p:bldP spid="53" grpId="0" animBg="1"/>
      <p:bldP spid="61" grpId="0" animBg="1"/>
      <p:bldP spid="64" grpId="0"/>
      <p:bldP spid="65" grpId="0"/>
      <p:bldP spid="66" grpId="0"/>
      <p:bldP spid="67" grpId="0"/>
      <p:bldP spid="68" grpId="0"/>
      <p:bldP spid="69" grpId="0"/>
      <p:bldP spid="73" grpId="0"/>
      <p:bldP spid="33" grpId="0" animBg="1"/>
      <p:bldP spid="10" grpId="0"/>
      <p:bldP spid="36" grpId="0" animBg="1"/>
      <p:bldP spid="39" grpId="0" animBg="1"/>
      <p:bldP spid="18" grpId="0"/>
      <p:bldP spid="74" grpId="0"/>
      <p:bldP spid="75" grpId="0"/>
      <p:bldP spid="76" grpId="0"/>
      <p:bldP spid="77" grpId="0"/>
      <p:bldP spid="78" grpId="0"/>
      <p:bldP spid="80" grpId="0" animBg="1"/>
      <p:bldP spid="80" grpId="1" animBg="1"/>
      <p:bldP spid="81" grpId="0" animBg="1"/>
      <p:bldP spid="81" grpId="1" animBg="1"/>
      <p:bldP spid="82" grpId="0" animBg="1"/>
      <p:bldP spid="82" grpId="1" animBg="1"/>
      <p:bldP spid="3" grpId="0"/>
      <p:bldP spid="4" grpId="0"/>
      <p:bldP spid="22" grpId="0" animBg="1"/>
      <p:bldP spid="83" grpId="0" animBg="1"/>
      <p:bldP spid="83" grpId="1" animBg="1"/>
      <p:bldP spid="84" grpId="0" animBg="1"/>
      <p:bldP spid="84" grpId="1" animBg="1"/>
      <p:bldP spid="85" grpId="0" animBg="1"/>
      <p:bldP spid="85" grpId="1" animBg="1"/>
      <p:bldP spid="11" grpId="0"/>
      <p:bldP spid="55" grpId="0" animBg="1"/>
      <p:bldP spid="55" grpId="1" animBg="1"/>
      <p:bldP spid="59" grpId="0" animBg="1"/>
      <p:bldP spid="59" grpId="1" animBg="1"/>
      <p:bldP spid="60" grpId="0" animBg="1"/>
      <p:bldP spid="6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1</a:t>
            </a:r>
            <a:endParaRPr lang="en-US" dirty="0"/>
          </a:p>
        </p:txBody>
      </p:sp>
      <p:sp>
        <p:nvSpPr>
          <p:cNvPr id="3" name="Text Placeholder 2"/>
          <p:cNvSpPr>
            <a:spLocks noGrp="1"/>
          </p:cNvSpPr>
          <p:nvPr>
            <p:ph type="body" sz="quarter" idx="13"/>
          </p:nvPr>
        </p:nvSpPr>
        <p:spPr>
          <a:xfrm>
            <a:off x="1106874" y="1248069"/>
            <a:ext cx="4587179" cy="4829073"/>
          </a:xfrm>
        </p:spPr>
        <p:txBody>
          <a:bodyPr>
            <a:normAutofit/>
          </a:bodyPr>
          <a:lstStyle/>
          <a:p>
            <a:pPr marL="0" indent="0">
              <a:buNone/>
            </a:pPr>
            <a:r>
              <a:rPr lang="en-US" sz="3200" b="1" dirty="0"/>
              <a:t>How do the selected machine learning methods compare in predicting low mathematic performers? </a:t>
            </a:r>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6</a:t>
            </a:fld>
            <a:endParaRPr lang="en-US" dirty="0">
              <a:solidFill>
                <a:srgbClr val="FFFFFF"/>
              </a:solidFill>
            </a:endParaRPr>
          </a:p>
        </p:txBody>
      </p:sp>
      <p:pic>
        <p:nvPicPr>
          <p:cNvPr id="8" name="Content Placeholder 7"/>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6068" r="752"/>
          <a:stretch/>
        </p:blipFill>
        <p:spPr>
          <a:xfrm>
            <a:off x="6095999" y="0"/>
            <a:ext cx="6096001" cy="6415314"/>
          </a:xfrm>
        </p:spPr>
      </p:pic>
      <p:pic>
        <p:nvPicPr>
          <p:cNvPr id="9" name="Picture 8">
            <a:extLst>
              <a:ext uri="{FF2B5EF4-FFF2-40B4-BE49-F238E27FC236}">
                <a16:creationId xmlns:a16="http://schemas.microsoft.com/office/drawing/2014/main" id="{B1487448-447C-4BE4-90AA-29324F7599A9}"/>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687" r="7748" b="14338"/>
          <a:stretch/>
        </p:blipFill>
        <p:spPr>
          <a:xfrm>
            <a:off x="470103" y="1414848"/>
            <a:ext cx="469649" cy="475736"/>
          </a:xfrm>
          <a:prstGeom prst="rect">
            <a:avLst/>
          </a:prstGeom>
        </p:spPr>
      </p:pic>
    </p:spTree>
    <p:extLst>
      <p:ext uri="{BB962C8B-B14F-4D97-AF65-F5344CB8AC3E}">
        <p14:creationId xmlns:p14="http://schemas.microsoft.com/office/powerpoint/2010/main" val="3047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Performance of the selected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7</a:t>
            </a:fld>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781228049"/>
                  </p:ext>
                </p:extLst>
              </p:nvPr>
            </p:nvGraphicFramePr>
            <p:xfrm>
              <a:off x="457196" y="1093428"/>
              <a:ext cx="1133856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11964">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560899">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num>
                                  <m:den>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r>
                                      <a:rPr lang="en-US" sz="1400" b="1" i="1">
                                        <a:latin typeface="Cambria Math" charset="0"/>
                                      </a:rPr>
                                      <m:t>𝑭𝑷</m:t>
                                    </m:r>
                                    <m:r>
                                      <a:rPr lang="en-US" sz="1400" b="1" i="1">
                                        <a:latin typeface="Cambria Math" charset="0"/>
                                      </a:rPr>
                                      <m:t>+</m:t>
                                    </m:r>
                                    <m:r>
                                      <a:rPr lang="en-US" sz="1400" b="1" i="1">
                                        <a:latin typeface="Cambria Math" charset="0"/>
                                      </a:rPr>
                                      <m:t>𝑭𝑵</m:t>
                                    </m:r>
                                    <m:r>
                                      <a:rPr lang="en-US" sz="1400" b="1" i="1">
                                        <a:latin typeface="Cambria Math" charset="0"/>
                                      </a:rPr>
                                      <m:t>)</m:t>
                                    </m:r>
                                  </m:den>
                                </m:f>
                              </m:oMath>
                            </m:oMathPara>
                          </a14:m>
                          <a:endParaRPr lang="en-US" sz="12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899">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𝟐</m:t>
                                    </m:r>
                                  </m:den>
                                </m:f>
                                <m:r>
                                  <a:rPr lang="en-US" sz="1400" b="1" i="1">
                                    <a:latin typeface="Cambria Math" panose="02040503050406030204" pitchFamily="18" charset="0"/>
                                    <a:ea typeface="Cambria Math" panose="02040503050406030204" pitchFamily="18" charset="0"/>
                                  </a:rPr>
                                  <m:t>×</m:t>
                                </m:r>
                                <m:d>
                                  <m:dPr>
                                    <m:ctrlPr>
                                      <a:rPr lang="en-US" sz="1400" b="1" i="1">
                                        <a:latin typeface="Cambria Math" panose="02040503050406030204" pitchFamily="18" charset="0"/>
                                        <a:ea typeface="Cambria Math" panose="02040503050406030204" pitchFamily="18" charset="0"/>
                                      </a:rPr>
                                    </m:ctrlPr>
                                  </m:dPr>
                                  <m:e>
                                    <m:f>
                                      <m:fPr>
                                        <m:ctrlPr>
                                          <a:rPr lang="en-US" sz="1400" b="1" i="1">
                                            <a:latin typeface="Cambria Math" panose="02040503050406030204" pitchFamily="18" charset="0"/>
                                            <a:ea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𝑻𝑷</m:t>
                                        </m:r>
                                      </m:num>
                                      <m:den>
                                        <m:r>
                                          <a:rPr lang="en-US" sz="1400" b="1" i="1">
                                            <a:latin typeface="Cambria Math" panose="02040503050406030204" pitchFamily="18" charset="0"/>
                                            <a:ea typeface="Cambria Math" panose="02040503050406030204" pitchFamily="18" charset="0"/>
                                          </a:rPr>
                                          <m:t>𝑻𝑷</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𝑭𝑵</m:t>
                                        </m:r>
                                      </m:den>
                                    </m:f>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𝑻𝑵</m:t>
                                        </m:r>
                                      </m:num>
                                      <m:den>
                                        <m:r>
                                          <a:rPr lang="en-US" sz="1400" b="1" i="1">
                                            <a:latin typeface="Cambria Math" panose="02040503050406030204" pitchFamily="18" charset="0"/>
                                            <a:ea typeface="Cambria Math" panose="02040503050406030204" pitchFamily="18" charset="0"/>
                                          </a:rPr>
                                          <m:t>𝑻𝑵</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𝑭𝑷</m:t>
                                        </m:r>
                                      </m:den>
                                    </m:f>
                                  </m:e>
                                </m:d>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panose="02040503050406030204" pitchFamily="18"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899">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899">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781228049"/>
                  </p:ext>
                </p:extLst>
              </p:nvPr>
            </p:nvGraphicFramePr>
            <p:xfrm>
              <a:off x="457196" y="1093428"/>
              <a:ext cx="1133856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96240">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927100">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241304" r="-297179" b="-56087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300">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304854" r="-297179" b="-400971"/>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453261" r="-297179" b="-3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553261" r="-297179" b="-2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2300">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589216" r="-297179" b="-1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22300">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689216" r="-297179" b="-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Fallback>
      </mc:AlternateContent>
      <p:sp>
        <p:nvSpPr>
          <p:cNvPr id="5" name="Rectangle 4"/>
          <p:cNvSpPr/>
          <p:nvPr/>
        </p:nvSpPr>
        <p:spPr>
          <a:xfrm>
            <a:off x="457196" y="2403566"/>
            <a:ext cx="1920244"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00766" y="2403566"/>
            <a:ext cx="2357120"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59991" y="2403567"/>
            <a:ext cx="601544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44720" y="2405034"/>
            <a:ext cx="102543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6D3C12-2919-42F9-9B8B-EE501C8C9129}"/>
              </a:ext>
            </a:extLst>
          </p:cNvPr>
          <p:cNvSpPr/>
          <p:nvPr/>
        </p:nvSpPr>
        <p:spPr>
          <a:xfrm>
            <a:off x="4745453" y="2996872"/>
            <a:ext cx="102543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45284" y="2991394"/>
            <a:ext cx="604031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44729" y="3579221"/>
            <a:ext cx="7040875" cy="238714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7479" y="5944193"/>
            <a:ext cx="3270959" cy="338554"/>
          </a:xfrm>
          <a:prstGeom prst="rect">
            <a:avLst/>
          </a:prstGeom>
        </p:spPr>
        <p:txBody>
          <a:bodyPr wrap="square">
            <a:spAutoFit/>
          </a:bodyPr>
          <a:lstStyle/>
          <a:p>
            <a:r>
              <a:rPr lang="en-US" sz="1600" b="1" dirty="0"/>
              <a:t>TP = number of true positive cases; </a:t>
            </a:r>
          </a:p>
        </p:txBody>
      </p:sp>
      <p:sp>
        <p:nvSpPr>
          <p:cNvPr id="14" name="Line Callout 3 (Border and Accent Bar) 13"/>
          <p:cNvSpPr/>
          <p:nvPr/>
        </p:nvSpPr>
        <p:spPr>
          <a:xfrm flipH="1">
            <a:off x="1735015" y="1788718"/>
            <a:ext cx="902678"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Positive</a:t>
            </a:r>
          </a:p>
        </p:txBody>
      </p:sp>
      <p:sp>
        <p:nvSpPr>
          <p:cNvPr id="16" name="Line Callout 3 (Border and Accent Bar) 15"/>
          <p:cNvSpPr/>
          <p:nvPr/>
        </p:nvSpPr>
        <p:spPr>
          <a:xfrm>
            <a:off x="4443047" y="1795343"/>
            <a:ext cx="1008184"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Negative</a:t>
            </a:r>
          </a:p>
        </p:txBody>
      </p:sp>
      <p:sp>
        <p:nvSpPr>
          <p:cNvPr id="18" name="Line Callout 3 (Border and Accent Bar) 17"/>
          <p:cNvSpPr/>
          <p:nvPr/>
        </p:nvSpPr>
        <p:spPr>
          <a:xfrm flipH="1">
            <a:off x="1743807" y="3017352"/>
            <a:ext cx="902678"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Positive</a:t>
            </a:r>
          </a:p>
        </p:txBody>
      </p:sp>
      <p:sp>
        <p:nvSpPr>
          <p:cNvPr id="19" name="Line Callout 3 (Border and Accent Bar) 18"/>
          <p:cNvSpPr/>
          <p:nvPr/>
        </p:nvSpPr>
        <p:spPr>
          <a:xfrm>
            <a:off x="5358005" y="3017351"/>
            <a:ext cx="1022364"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Negative</a:t>
            </a:r>
          </a:p>
        </p:txBody>
      </p:sp>
      <p:sp>
        <p:nvSpPr>
          <p:cNvPr id="20" name="Rectangle 19"/>
          <p:cNvSpPr/>
          <p:nvPr/>
        </p:nvSpPr>
        <p:spPr>
          <a:xfrm>
            <a:off x="3635281" y="5944193"/>
            <a:ext cx="3290709" cy="338554"/>
          </a:xfrm>
          <a:prstGeom prst="rect">
            <a:avLst/>
          </a:prstGeom>
        </p:spPr>
        <p:txBody>
          <a:bodyPr wrap="none">
            <a:spAutoFit/>
          </a:bodyPr>
          <a:lstStyle/>
          <a:p>
            <a:r>
              <a:rPr lang="en-US" sz="1600" b="1" dirty="0"/>
              <a:t>TN = number of true negative cases; </a:t>
            </a:r>
            <a:endParaRPr lang="en-US" sz="1600" dirty="0"/>
          </a:p>
        </p:txBody>
      </p:sp>
      <p:sp>
        <p:nvSpPr>
          <p:cNvPr id="21" name="Rectangle 20"/>
          <p:cNvSpPr/>
          <p:nvPr/>
        </p:nvSpPr>
        <p:spPr>
          <a:xfrm>
            <a:off x="377479" y="6179630"/>
            <a:ext cx="3244734" cy="338554"/>
          </a:xfrm>
          <a:prstGeom prst="rect">
            <a:avLst/>
          </a:prstGeom>
        </p:spPr>
        <p:txBody>
          <a:bodyPr wrap="none">
            <a:spAutoFit/>
          </a:bodyPr>
          <a:lstStyle/>
          <a:p>
            <a:r>
              <a:rPr lang="en-US" sz="1600" b="1" dirty="0"/>
              <a:t>FP = number of false positive cases; </a:t>
            </a:r>
            <a:endParaRPr lang="en-US" sz="1600" dirty="0"/>
          </a:p>
        </p:txBody>
      </p:sp>
      <p:sp>
        <p:nvSpPr>
          <p:cNvPr id="22" name="Rectangle 21"/>
          <p:cNvSpPr/>
          <p:nvPr/>
        </p:nvSpPr>
        <p:spPr>
          <a:xfrm>
            <a:off x="3635281" y="6179630"/>
            <a:ext cx="3221651" cy="338554"/>
          </a:xfrm>
          <a:prstGeom prst="rect">
            <a:avLst/>
          </a:prstGeom>
        </p:spPr>
        <p:txBody>
          <a:bodyPr wrap="none">
            <a:spAutoFit/>
          </a:bodyPr>
          <a:lstStyle/>
          <a:p>
            <a:r>
              <a:rPr lang="en-US" sz="1600" b="1" dirty="0"/>
              <a:t>FN = number of false negative cases</a:t>
            </a:r>
          </a:p>
        </p:txBody>
      </p:sp>
      <p:sp>
        <p:nvSpPr>
          <p:cNvPr id="26" name="Rounded Rectangle 53">
            <a:extLst>
              <a:ext uri="{FF2B5EF4-FFF2-40B4-BE49-F238E27FC236}">
                <a16:creationId xmlns:a16="http://schemas.microsoft.com/office/drawing/2014/main" id="{A98DE8C7-2B6B-4A26-96F9-4E859FFB0984}"/>
              </a:ext>
            </a:extLst>
          </p:cNvPr>
          <p:cNvSpPr/>
          <p:nvPr/>
        </p:nvSpPr>
        <p:spPr>
          <a:xfrm>
            <a:off x="7758721"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7" name="Rounded Rectangle 53">
            <a:extLst>
              <a:ext uri="{FF2B5EF4-FFF2-40B4-BE49-F238E27FC236}">
                <a16:creationId xmlns:a16="http://schemas.microsoft.com/office/drawing/2014/main" id="{A98DE8C7-2B6B-4A26-96F9-4E859FFB0984}"/>
              </a:ext>
            </a:extLst>
          </p:cNvPr>
          <p:cNvSpPr/>
          <p:nvPr/>
        </p:nvSpPr>
        <p:spPr>
          <a:xfrm>
            <a:off x="5745284"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9" name="Rounded Rectangle 53">
            <a:extLst>
              <a:ext uri="{FF2B5EF4-FFF2-40B4-BE49-F238E27FC236}">
                <a16:creationId xmlns:a16="http://schemas.microsoft.com/office/drawing/2014/main" id="{1ECB7345-27FB-4720-A443-8364512CB3AA}"/>
              </a:ext>
            </a:extLst>
          </p:cNvPr>
          <p:cNvSpPr/>
          <p:nvPr/>
        </p:nvSpPr>
        <p:spPr>
          <a:xfrm>
            <a:off x="3057649" y="2468612"/>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30" name="Rounded Rectangle 53">
            <a:extLst>
              <a:ext uri="{FF2B5EF4-FFF2-40B4-BE49-F238E27FC236}">
                <a16:creationId xmlns:a16="http://schemas.microsoft.com/office/drawing/2014/main" id="{BDDF7982-259A-4EE9-BE3D-C5509C5849A0}"/>
              </a:ext>
            </a:extLst>
          </p:cNvPr>
          <p:cNvSpPr/>
          <p:nvPr/>
        </p:nvSpPr>
        <p:spPr>
          <a:xfrm>
            <a:off x="2641797" y="2717256"/>
            <a:ext cx="1805354"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graphicFrame>
        <p:nvGraphicFramePr>
          <p:cNvPr id="31" name="Table 30">
            <a:extLst>
              <a:ext uri="{FF2B5EF4-FFF2-40B4-BE49-F238E27FC236}">
                <a16:creationId xmlns:a16="http://schemas.microsoft.com/office/drawing/2014/main" id="{174C4BE7-F43B-45A5-935A-04DD86780565}"/>
              </a:ext>
            </a:extLst>
          </p:cNvPr>
          <p:cNvGraphicFramePr>
            <a:graphicFrameLocks noGrp="1"/>
          </p:cNvGraphicFramePr>
          <p:nvPr>
            <p:extLst>
              <p:ext uri="{D42A27DB-BD31-4B8C-83A1-F6EECF244321}">
                <p14:modId xmlns:p14="http://schemas.microsoft.com/office/powerpoint/2010/main" val="2577524306"/>
              </p:ext>
            </p:extLst>
          </p:nvPr>
        </p:nvGraphicFramePr>
        <p:xfrm>
          <a:off x="5782467" y="2996486"/>
          <a:ext cx="5017971" cy="698899"/>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0"/>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3"/>
                  </a:ext>
                </a:extLst>
              </a:tr>
            </a:tbl>
          </a:graphicData>
        </a:graphic>
      </p:graphicFrame>
      <p:sp>
        <p:nvSpPr>
          <p:cNvPr id="32" name="Rounded Rectangle 53">
            <a:extLst>
              <a:ext uri="{FF2B5EF4-FFF2-40B4-BE49-F238E27FC236}">
                <a16:creationId xmlns:a16="http://schemas.microsoft.com/office/drawing/2014/main" id="{0328DE8B-AA3A-45E3-B223-02C04AC7216F}"/>
              </a:ext>
            </a:extLst>
          </p:cNvPr>
          <p:cNvSpPr/>
          <p:nvPr/>
        </p:nvSpPr>
        <p:spPr>
          <a:xfrm>
            <a:off x="9406907" y="3492807"/>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5" name="Rounded Rectangle 53">
            <a:extLst>
              <a:ext uri="{FF2B5EF4-FFF2-40B4-BE49-F238E27FC236}">
                <a16:creationId xmlns:a16="http://schemas.microsoft.com/office/drawing/2014/main" id="{5C15767B-91D2-4476-A8BC-5D52E972CC76}"/>
              </a:ext>
            </a:extLst>
          </p:cNvPr>
          <p:cNvSpPr/>
          <p:nvPr/>
        </p:nvSpPr>
        <p:spPr>
          <a:xfrm>
            <a:off x="7073742" y="3492807"/>
            <a:ext cx="419519"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15697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grpId="1" nodeType="withEffect">
                                  <p:stCondLst>
                                    <p:cond delay="500"/>
                                  </p:stCondLst>
                                  <p:childTnLst>
                                    <p:set>
                                      <p:cBhvr>
                                        <p:cTn id="52" dur="1" fill="hold">
                                          <p:stCondLst>
                                            <p:cond delay="0"/>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xit" presetSubtype="0" fill="hold" grpId="1" nodeType="withEffect">
                                  <p:stCondLst>
                                    <p:cond delay="50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grpId="0" nodeType="clickEffect">
                                  <p:stCondLst>
                                    <p:cond delay="0"/>
                                  </p:stCondLst>
                                  <p:childTnLst>
                                    <p:animEffect transition="out" filter="wipe(left)">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3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xit" presetSubtype="8" fill="hold" grpId="0" nodeType="clickEffect">
                                  <p:stCondLst>
                                    <p:cond delay="0"/>
                                  </p:stCondLst>
                                  <p:childTnLst>
                                    <p:animEffect transition="out" filter="wipe(left)">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xit" presetSubtype="8" fill="hold" grpId="0" nodeType="clickEffect">
                                  <p:stCondLst>
                                    <p:cond delay="0"/>
                                  </p:stCondLst>
                                  <p:childTnLst>
                                    <p:animEffect transition="out" filter="wipe(left)">
                                      <p:cBhvr>
                                        <p:cTn id="92" dur="500"/>
                                        <p:tgtEl>
                                          <p:spTgt spid="28"/>
                                        </p:tgtEl>
                                      </p:cBhvr>
                                    </p:animEffect>
                                    <p:set>
                                      <p:cBhvr>
                                        <p:cTn id="93" dur="1" fill="hold">
                                          <p:stCondLst>
                                            <p:cond delay="499"/>
                                          </p:stCondLst>
                                        </p:cTn>
                                        <p:tgtEl>
                                          <p:spTgt spid="2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xit" presetSubtype="8" fill="hold" grpId="0" nodeType="clickEffect">
                                  <p:stCondLst>
                                    <p:cond delay="0"/>
                                  </p:stCondLst>
                                  <p:childTnLst>
                                    <p:animEffect transition="out" filter="wipe(left)">
                                      <p:cBhvr>
                                        <p:cTn id="97" dur="500"/>
                                        <p:tgtEl>
                                          <p:spTgt spid="11"/>
                                        </p:tgtEl>
                                      </p:cBhvr>
                                    </p:animEffect>
                                    <p:set>
                                      <p:cBhvr>
                                        <p:cTn id="98" dur="1" fill="hold">
                                          <p:stCondLst>
                                            <p:cond delay="499"/>
                                          </p:stCondLst>
                                        </p:cTn>
                                        <p:tgtEl>
                                          <p:spTgt spid="1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childTnLst>
                                </p:cTn>
                              </p:par>
                              <p:par>
                                <p:cTn id="103" presetID="1" presetClass="exit" presetSubtype="0" fill="hold" grpId="1" nodeType="withEffect">
                                  <p:stCondLst>
                                    <p:cond delay="500"/>
                                  </p:stCondLst>
                                  <p:childTnLst>
                                    <p:set>
                                      <p:cBhvr>
                                        <p:cTn id="104" dur="1" fill="hold">
                                          <p:stCondLst>
                                            <p:cond delay="0"/>
                                          </p:stCondLst>
                                        </p:cTn>
                                        <p:tgtEl>
                                          <p:spTgt spid="2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par>
                                <p:cTn id="109" presetID="1" presetClass="exit" presetSubtype="0" fill="hold" grpId="1" nodeType="withEffect">
                                  <p:stCondLst>
                                    <p:cond delay="500"/>
                                  </p:stCondLst>
                                  <p:childTnLst>
                                    <p:set>
                                      <p:cBhvr>
                                        <p:cTn id="110" dur="1" fill="hold">
                                          <p:stCondLst>
                                            <p:cond delay="0"/>
                                          </p:stCondLst>
                                        </p:cTn>
                                        <p:tgtEl>
                                          <p:spTgt spid="2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xit" presetSubtype="8" fill="hold" grpId="0" nodeType="clickEffect">
                                  <p:stCondLst>
                                    <p:cond delay="0"/>
                                  </p:stCondLst>
                                  <p:childTnLst>
                                    <p:animEffect transition="out" filter="wipe(left)">
                                      <p:cBhvr>
                                        <p:cTn id="114" dur="500"/>
                                        <p:tgtEl>
                                          <p:spTgt spid="12"/>
                                        </p:tgtEl>
                                      </p:cBhvr>
                                    </p:animEffect>
                                    <p:set>
                                      <p:cBhvr>
                                        <p:cTn id="1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28" grpId="0" animBg="1"/>
      <p:bldP spid="11" grpId="0" animBg="1"/>
      <p:bldP spid="12" grpId="0" animBg="1"/>
      <p:bldP spid="13" grpId="0"/>
      <p:bldP spid="14" grpId="0" animBg="1"/>
      <p:bldP spid="14" grpId="1" animBg="1"/>
      <p:bldP spid="16" grpId="0" animBg="1"/>
      <p:bldP spid="16" grpId="1" animBg="1"/>
      <p:bldP spid="18" grpId="0" animBg="1"/>
      <p:bldP spid="18" grpId="1" animBg="1"/>
      <p:bldP spid="19" grpId="0" animBg="1"/>
      <p:bldP spid="19" grpId="1" animBg="1"/>
      <p:bldP spid="20" grpId="0"/>
      <p:bldP spid="21" grpId="0"/>
      <p:bldP spid="22" grpId="0"/>
      <p:bldP spid="26" grpId="0" animBg="1"/>
      <p:bldP spid="26" grpId="1" animBg="1"/>
      <p:bldP spid="27" grpId="0" animBg="1"/>
      <p:bldP spid="27" grpId="1" animBg="1"/>
      <p:bldP spid="29" grpId="0" animBg="1"/>
      <p:bldP spid="29" grpId="1" animBg="1"/>
      <p:bldP spid="30" grpId="0" animBg="1"/>
      <p:bldP spid="30" grpId="1" animBg="1"/>
      <p:bldP spid="32" grpId="0" animBg="1"/>
      <p:bldP spid="32" grpId="1" animBg="1"/>
      <p:bldP spid="25" grpId="0" animBg="1"/>
      <p:bldP spid="2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2</a:t>
            </a:r>
            <a:endParaRPr lang="en-US" dirty="0"/>
          </a:p>
        </p:txBody>
      </p:sp>
      <p:sp>
        <p:nvSpPr>
          <p:cNvPr id="3" name="Text Placeholder 2"/>
          <p:cNvSpPr>
            <a:spLocks noGrp="1"/>
          </p:cNvSpPr>
          <p:nvPr>
            <p:ph type="body" sz="quarter" idx="13"/>
          </p:nvPr>
        </p:nvSpPr>
        <p:spPr>
          <a:xfrm>
            <a:off x="1195176" y="1248069"/>
            <a:ext cx="4498877" cy="4829073"/>
          </a:xfrm>
        </p:spPr>
        <p:txBody>
          <a:bodyPr>
            <a:normAutofit/>
          </a:bodyPr>
          <a:lstStyle/>
          <a:p>
            <a:pPr marL="0" indent="0">
              <a:buNone/>
            </a:pPr>
            <a:r>
              <a:rPr lang="en-US" sz="3200" b="1" dirty="0"/>
              <a:t>Which variables have the most predictive value in predicting low mathematics performance?</a:t>
            </a:r>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8</a:t>
            </a:fld>
            <a:endParaRPr lang="en-US" dirty="0">
              <a:solidFill>
                <a:srgbClr val="FFFFFF"/>
              </a:solidFill>
            </a:endParaRP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921"/>
          <a:stretch/>
        </p:blipFill>
        <p:spPr>
          <a:xfrm>
            <a:off x="6076950" y="0"/>
            <a:ext cx="6115051" cy="6439354"/>
          </a:xfrm>
        </p:spPr>
      </p:pic>
      <p:pic>
        <p:nvPicPr>
          <p:cNvPr id="7" name="Picture 6">
            <a:extLst>
              <a:ext uri="{FF2B5EF4-FFF2-40B4-BE49-F238E27FC236}">
                <a16:creationId xmlns:a16="http://schemas.microsoft.com/office/drawing/2014/main" id="{83F7704B-1405-4149-9C81-D3B7953E7E77}"/>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10975" t="12667" r="10851" b="27489"/>
          <a:stretch/>
        </p:blipFill>
        <p:spPr>
          <a:xfrm>
            <a:off x="436254" y="1408670"/>
            <a:ext cx="577000" cy="441715"/>
          </a:xfrm>
          <a:prstGeom prst="rect">
            <a:avLst/>
          </a:prstGeom>
        </p:spPr>
      </p:pic>
    </p:spTree>
    <p:extLst>
      <p:ext uri="{BB962C8B-B14F-4D97-AF65-F5344CB8AC3E}">
        <p14:creationId xmlns:p14="http://schemas.microsoft.com/office/powerpoint/2010/main" val="189087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627797"/>
          </a:xfrm>
        </p:spPr>
        <p:txBody>
          <a:bodyPr/>
          <a:lstStyle/>
          <a:p>
            <a:r>
              <a:rPr lang="en-US" dirty="0"/>
              <a:t>Top 20 most important variables, by model</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9</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53884790"/>
              </p:ext>
            </p:extLst>
          </p:nvPr>
        </p:nvGraphicFramePr>
        <p:xfrm>
          <a:off x="457200" y="723333"/>
          <a:ext cx="11292158" cy="5372080"/>
        </p:xfrm>
        <a:graphic>
          <a:graphicData uri="http://schemas.openxmlformats.org/drawingml/2006/table">
            <a:tbl>
              <a:tblPr firstRow="1" bandRow="1">
                <a:tableStyleId>{72833802-FEF1-4C79-8D5D-14CF1EAF98D9}</a:tableStyleId>
              </a:tblPr>
              <a:tblGrid>
                <a:gridCol w="274320">
                  <a:extLst>
                    <a:ext uri="{9D8B030D-6E8A-4147-A177-3AD203B41FA5}">
                      <a16:colId xmlns:a16="http://schemas.microsoft.com/office/drawing/2014/main" val="3312041939"/>
                    </a:ext>
                  </a:extLst>
                </a:gridCol>
                <a:gridCol w="1752373">
                  <a:extLst>
                    <a:ext uri="{9D8B030D-6E8A-4147-A177-3AD203B41FA5}">
                      <a16:colId xmlns:a16="http://schemas.microsoft.com/office/drawing/2014/main" val="2167996401"/>
                    </a:ext>
                  </a:extLst>
                </a:gridCol>
                <a:gridCol w="1774208">
                  <a:extLst>
                    <a:ext uri="{9D8B030D-6E8A-4147-A177-3AD203B41FA5}">
                      <a16:colId xmlns:a16="http://schemas.microsoft.com/office/drawing/2014/main" val="821274643"/>
                    </a:ext>
                  </a:extLst>
                </a:gridCol>
                <a:gridCol w="1910687">
                  <a:extLst>
                    <a:ext uri="{9D8B030D-6E8A-4147-A177-3AD203B41FA5}">
                      <a16:colId xmlns:a16="http://schemas.microsoft.com/office/drawing/2014/main" val="2354922647"/>
                    </a:ext>
                  </a:extLst>
                </a:gridCol>
                <a:gridCol w="2004856">
                  <a:extLst>
                    <a:ext uri="{9D8B030D-6E8A-4147-A177-3AD203B41FA5}">
                      <a16:colId xmlns:a16="http://schemas.microsoft.com/office/drawing/2014/main" val="1073228031"/>
                    </a:ext>
                  </a:extLst>
                </a:gridCol>
                <a:gridCol w="1746914">
                  <a:extLst>
                    <a:ext uri="{9D8B030D-6E8A-4147-A177-3AD203B41FA5}">
                      <a16:colId xmlns:a16="http://schemas.microsoft.com/office/drawing/2014/main" val="547965599"/>
                    </a:ext>
                  </a:extLst>
                </a:gridCol>
                <a:gridCol w="1828800">
                  <a:extLst>
                    <a:ext uri="{9D8B030D-6E8A-4147-A177-3AD203B41FA5}">
                      <a16:colId xmlns:a16="http://schemas.microsoft.com/office/drawing/2014/main" val="445320178"/>
                    </a:ext>
                  </a:extLst>
                </a:gridCol>
              </a:tblGrid>
              <a:tr h="239264">
                <a:tc>
                  <a:txBody>
                    <a:bodyPr/>
                    <a:lstStyle/>
                    <a:p>
                      <a:pPr algn="l" fontAlgn="b"/>
                      <a:r>
                        <a:rPr lang="en-US" sz="900" b="1" i="0" u="none" strike="noStrike" dirty="0">
                          <a:solidFill>
                            <a:srgbClr val="000000"/>
                          </a:solidFill>
                          <a:effectLst/>
                          <a:latin typeface="Calibri" panose="020F0502020204030204" pitchFamily="34" charset="0"/>
                        </a:rPr>
                        <a:t>Rank</a:t>
                      </a:r>
                    </a:p>
                  </a:txBody>
                  <a:tcPr marL="9525" marR="9525" marT="9525" marB="0" anchor="b">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algn="l" fontAlgn="ctr"/>
                      <a:r>
                        <a:rPr lang="en-US" sz="1400" b="1" i="0" u="none" strike="noStrike" dirty="0">
                          <a:solidFill>
                            <a:schemeClr val="bg1"/>
                          </a:solidFill>
                          <a:effectLst/>
                          <a:latin typeface="Calibri" panose="020F0502020204030204" pitchFamily="34" charset="0"/>
                        </a:rPr>
                        <a:t>Decision tree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Random forest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Neural network</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Extreme gradient boosting</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Elastic net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Logistic regression</a:t>
                      </a:r>
                    </a:p>
                  </a:txBody>
                  <a:tcPr marL="9525" marR="9525" marT="9525" marB="0" anchor="ctr">
                    <a:lnL w="12700" cap="flat" cmpd="sng" algn="ctr">
                      <a:solidFill>
                        <a:schemeClr val="accent2"/>
                      </a:solidFill>
                      <a:prstDash val="solid"/>
                      <a:round/>
                      <a:headEnd type="none" w="med" len="med"/>
                      <a:tailEnd type="none" w="med" len="med"/>
                    </a:lnL>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50693"/>
                  </a:ext>
                </a:extLst>
              </a:tr>
              <a:tr h="122937">
                <a:tc>
                  <a:txBody>
                    <a:bodyPr/>
                    <a:lstStyle/>
                    <a:p>
                      <a:pPr algn="r" fontAlgn="b"/>
                      <a:r>
                        <a:rPr lang="en-US" sz="1100" b="1" i="0" u="none" strike="noStrike" dirty="0">
                          <a:solidFill>
                            <a:srgbClr val="000000"/>
                          </a:solidFill>
                          <a:effectLst/>
                          <a:latin typeface="Calibri" panose="020F0502020204030204" pitchFamily="34" charset="0"/>
                        </a:rPr>
                        <a:t>1</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07099410"/>
                  </a:ext>
                </a:extLst>
              </a:tr>
              <a:tr h="122937">
                <a:tc>
                  <a:txBody>
                    <a:bodyPr/>
                    <a:lstStyle/>
                    <a:p>
                      <a:pPr algn="r" fontAlgn="b"/>
                      <a:r>
                        <a:rPr lang="en-US" sz="1100" b="1" i="0" u="none" strike="noStrike" dirty="0">
                          <a:solidFill>
                            <a:srgbClr val="000000"/>
                          </a:solidFill>
                          <a:effectLst/>
                          <a:latin typeface="Calibri" panose="020F0502020204030204" pitchFamily="34" charset="0"/>
                        </a:rPr>
                        <a:t>2</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bsbgher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bsbgher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1026439"/>
                  </a:ext>
                </a:extLst>
              </a:tr>
              <a:tr h="239264">
                <a:tc>
                  <a:txBody>
                    <a:bodyPr/>
                    <a:lstStyle/>
                    <a:p>
                      <a:pPr algn="r" fontAlgn="b"/>
                      <a:r>
                        <a:rPr lang="en-US" sz="1100" b="1" i="0" u="none" strike="noStrike" dirty="0">
                          <a:solidFill>
                            <a:srgbClr val="000000"/>
                          </a:solidFill>
                          <a:effectLst/>
                          <a:latin typeface="Calibri" panose="020F0502020204030204" pitchFamily="34" charset="0"/>
                        </a:rPr>
                        <a:t>3</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bsbgscs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bcbg04</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85995096"/>
                  </a:ext>
                </a:extLst>
              </a:tr>
              <a:tr h="239264">
                <a:tc>
                  <a:txBody>
                    <a:bodyPr/>
                    <a:lstStyle/>
                    <a:p>
                      <a:pPr algn="r" fontAlgn="b"/>
                      <a:r>
                        <a:rPr lang="en-US" sz="1100" b="1" i="0" u="none" strike="noStrike" dirty="0">
                          <a:solidFill>
                            <a:srgbClr val="000000"/>
                          </a:solidFill>
                          <a:effectLst/>
                          <a:latin typeface="Calibri" panose="020F0502020204030204" pitchFamily="34" charset="0"/>
                        </a:rPr>
                        <a:t>4</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bcbg03a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bsdage</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bsng07a.Less.than.high.schoolYes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bcbg10</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468429570"/>
                  </a:ext>
                </a:extLst>
              </a:tr>
              <a:tr h="239264">
                <a:tc>
                  <a:txBody>
                    <a:bodyPr/>
                    <a:lstStyle/>
                    <a:p>
                      <a:pPr algn="r" fontAlgn="b"/>
                      <a:r>
                        <a:rPr lang="en-US" sz="1100" b="1" i="0" u="none" strike="noStrike" dirty="0">
                          <a:solidFill>
                            <a:srgbClr val="000000"/>
                          </a:solidFill>
                          <a:effectLst/>
                          <a:latin typeface="Calibri" panose="020F0502020204030204" pitchFamily="34" charset="0"/>
                        </a:rPr>
                        <a:t>5</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bsbgscm</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bcdg03</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bcbgeas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bcbg16b</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97113120"/>
                  </a:ext>
                </a:extLst>
              </a:tr>
              <a:tr h="122937">
                <a:tc>
                  <a:txBody>
                    <a:bodyPr/>
                    <a:lstStyle/>
                    <a:p>
                      <a:pPr algn="r" fontAlgn="b"/>
                      <a:r>
                        <a:rPr lang="en-US" sz="1100" b="1" i="0" u="none" strike="noStrike" dirty="0">
                          <a:solidFill>
                            <a:srgbClr val="000000"/>
                          </a:solidFill>
                          <a:effectLst/>
                          <a:latin typeface="Calibri" panose="020F0502020204030204" pitchFamily="34" charset="0"/>
                        </a:rPr>
                        <a:t>6</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bcbg04</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bcbgeas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bcxg21dYes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bnrgcal1Yes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bsbg05</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85369349"/>
                  </a:ext>
                </a:extLst>
              </a:tr>
              <a:tr h="239264">
                <a:tc>
                  <a:txBody>
                    <a:bodyPr/>
                    <a:lstStyle/>
                    <a:p>
                      <a:pPr algn="r" fontAlgn="b"/>
                      <a:r>
                        <a:rPr lang="en-US" sz="1100" b="1" i="0" u="none" strike="noStrike" dirty="0">
                          <a:solidFill>
                            <a:srgbClr val="000000"/>
                          </a:solidFill>
                          <a:effectLst/>
                          <a:latin typeface="Calibri" panose="020F0502020204030204" pitchFamily="34" charset="0"/>
                        </a:rPr>
                        <a:t>7</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bcbgdas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bcbg10</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bsng07a.Less.than.high.schoolYes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bsbs37g</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3338576"/>
                  </a:ext>
                </a:extLst>
              </a:tr>
              <a:tr h="239264">
                <a:tc>
                  <a:txBody>
                    <a:bodyPr/>
                    <a:lstStyle/>
                    <a:p>
                      <a:pPr algn="r" fontAlgn="b"/>
                      <a:r>
                        <a:rPr lang="en-US" sz="1100" b="1" i="0" u="none" strike="noStrike">
                          <a:solidFill>
                            <a:srgbClr val="000000"/>
                          </a:solidFill>
                          <a:effectLst/>
                          <a:latin typeface="Calibri" panose="020F0502020204030204" pitchFamily="34" charset="0"/>
                        </a:rPr>
                        <a:t>8</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pctfrpl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bsng07a.Doctorate..Ph.D...or.Ed.D..Yes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97974202"/>
                  </a:ext>
                </a:extLst>
              </a:tr>
              <a:tr h="122937">
                <a:tc>
                  <a:txBody>
                    <a:bodyPr/>
                    <a:lstStyle/>
                    <a:p>
                      <a:pPr algn="r" fontAlgn="b"/>
                      <a:r>
                        <a:rPr lang="en-US" sz="1100" b="1" i="0" u="none" strike="noStrike">
                          <a:solidFill>
                            <a:srgbClr val="000000"/>
                          </a:solidFill>
                          <a:effectLst/>
                          <a:latin typeface="Calibri" panose="020F0502020204030204" pitchFamily="34" charset="0"/>
                        </a:rPr>
                        <a:t>9</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bcxg06</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98010537"/>
                  </a:ext>
                </a:extLst>
              </a:tr>
              <a:tr h="239264">
                <a:tc>
                  <a:txBody>
                    <a:bodyPr/>
                    <a:lstStyle/>
                    <a:p>
                      <a:pPr algn="r" fontAlgn="b"/>
                      <a:r>
                        <a:rPr lang="en-US" sz="1100" b="1" i="0" u="none" strike="noStrike" dirty="0">
                          <a:solidFill>
                            <a:srgbClr val="000000"/>
                          </a:solidFill>
                          <a:effectLst/>
                          <a:latin typeface="Calibri" panose="020F0502020204030204" pitchFamily="34" charset="0"/>
                        </a:rPr>
                        <a:t>10</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bcbgeas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bcbgdas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bcbg22aYes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bsbs25ab</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07797894"/>
                  </a:ext>
                </a:extLst>
              </a:tr>
              <a:tr h="239264">
                <a:tc>
                  <a:txBody>
                    <a:bodyPr/>
                    <a:lstStyle/>
                    <a:p>
                      <a:pPr algn="r" fontAlgn="b"/>
                      <a:r>
                        <a:rPr lang="en-US" sz="1100" b="1" i="0" u="none" strike="noStrike" dirty="0">
                          <a:solidFill>
                            <a:srgbClr val="000000"/>
                          </a:solidFill>
                          <a:effectLst/>
                          <a:latin typeface="Calibri" panose="020F0502020204030204" pitchFamily="34" charset="0"/>
                        </a:rPr>
                        <a:t>11</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bcxg20cYes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20267310"/>
                  </a:ext>
                </a:extLst>
              </a:tr>
              <a:tr h="122937">
                <a:tc>
                  <a:txBody>
                    <a:bodyPr/>
                    <a:lstStyle/>
                    <a:p>
                      <a:pPr algn="r" fontAlgn="b"/>
                      <a:r>
                        <a:rPr lang="en-US" sz="1100" b="1" i="0" u="none" strike="noStrike">
                          <a:solidFill>
                            <a:srgbClr val="000000"/>
                          </a:solidFill>
                          <a:effectLst/>
                          <a:latin typeface="Calibri" panose="020F0502020204030204" pitchFamily="34" charset="0"/>
                        </a:rPr>
                        <a:t>12</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bsbs26ab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bcxg20dYes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bcbgdas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bnrgcal2</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63541324"/>
                  </a:ext>
                </a:extLst>
              </a:tr>
              <a:tr h="239264">
                <a:tc>
                  <a:txBody>
                    <a:bodyPr/>
                    <a:lstStyle/>
                    <a:p>
                      <a:pPr algn="r" fontAlgn="b"/>
                      <a:r>
                        <a:rPr lang="en-US" sz="1100" b="1" i="0" u="none" strike="noStrike" dirty="0">
                          <a:solidFill>
                            <a:srgbClr val="000000"/>
                          </a:solidFill>
                          <a:effectLst/>
                          <a:latin typeface="Calibri" panose="020F0502020204030204" pitchFamily="34" charset="0"/>
                        </a:rPr>
                        <a:t>13</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bsdmwkhw</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bsbgsvm</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bsng07b.Doctorate..Ph.D...</a:t>
                      </a:r>
                      <a:r>
                        <a:rPr lang="en-US" sz="1100" b="0" i="0" u="none" strike="noStrike" dirty="0" err="1">
                          <a:solidFill>
                            <a:srgbClr val="000000"/>
                          </a:solidFill>
                          <a:effectLst/>
                          <a:latin typeface="Calibri" panose="020F0502020204030204" pitchFamily="34" charset="0"/>
                        </a:rPr>
                        <a:t>or.Ed.D..Yes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bsxg04bYes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32955620"/>
                  </a:ext>
                </a:extLst>
              </a:tr>
              <a:tr h="122937">
                <a:tc>
                  <a:txBody>
                    <a:bodyPr/>
                    <a:lstStyle/>
                    <a:p>
                      <a:pPr algn="r" fontAlgn="b"/>
                      <a:r>
                        <a:rPr lang="en-US" sz="1100" b="1" i="0" u="none" strike="noStrike" dirty="0">
                          <a:solidFill>
                            <a:srgbClr val="000000"/>
                          </a:solidFill>
                          <a:effectLst/>
                          <a:latin typeface="Calibri" panose="020F0502020204030204" pitchFamily="34" charset="0"/>
                        </a:rPr>
                        <a:t>14</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bcbg05a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bsbgsb</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91725546"/>
                  </a:ext>
                </a:extLst>
              </a:tr>
              <a:tr h="122937">
                <a:tc>
                  <a:txBody>
                    <a:bodyPr/>
                    <a:lstStyle/>
                    <a:p>
                      <a:pPr algn="r" fontAlgn="b"/>
                      <a:r>
                        <a:rPr lang="en-US" sz="1100" b="1" i="0" u="none" strike="noStrike" dirty="0">
                          <a:solidFill>
                            <a:srgbClr val="000000"/>
                          </a:solidFill>
                          <a:effectLst/>
                          <a:latin typeface="Calibri" panose="020F0502020204030204" pitchFamily="34" charset="0"/>
                        </a:rPr>
                        <a:t>15</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bcbg18b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bsbg06aYes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bsbg06aYes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24698224"/>
                  </a:ext>
                </a:extLst>
              </a:tr>
              <a:tr h="239264">
                <a:tc>
                  <a:txBody>
                    <a:bodyPr/>
                    <a:lstStyle/>
                    <a:p>
                      <a:pPr algn="r" fontAlgn="b"/>
                      <a:r>
                        <a:rPr lang="en-US" sz="1100" b="1" i="0" u="none" strike="noStrike" dirty="0">
                          <a:solidFill>
                            <a:srgbClr val="000000"/>
                          </a:solidFill>
                          <a:effectLst/>
                          <a:latin typeface="Calibri" panose="020F0502020204030204" pitchFamily="34" charset="0"/>
                        </a:rPr>
                        <a:t>16</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bnrgcal1</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bsng07a.Some.high.schoolYes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06959072"/>
                  </a:ext>
                </a:extLst>
              </a:tr>
              <a:tr h="355591">
                <a:tc>
                  <a:txBody>
                    <a:bodyPr/>
                    <a:lstStyle/>
                    <a:p>
                      <a:pPr algn="r" fontAlgn="b"/>
                      <a:r>
                        <a:rPr lang="en-US" sz="1100" b="1" i="0" u="none" strike="noStrike" dirty="0">
                          <a:solidFill>
                            <a:srgbClr val="000000"/>
                          </a:solidFill>
                          <a:effectLst/>
                          <a:latin typeface="Calibri" panose="020F0502020204030204" pitchFamily="34" charset="0"/>
                        </a:rPr>
                        <a:t>17</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bsbs26bb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bcbgsrs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bsng07b.Some.high.schoolYes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bcxg07.A.magnet.school.or.school.with.a.special.program.emphasisYes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115628676"/>
                  </a:ext>
                </a:extLst>
              </a:tr>
              <a:tr h="239264">
                <a:tc>
                  <a:txBody>
                    <a:bodyPr/>
                    <a:lstStyle/>
                    <a:p>
                      <a:pPr algn="r" fontAlgn="b"/>
                      <a:r>
                        <a:rPr lang="en-US" sz="1100" b="1" i="0" u="none" strike="noStrike" dirty="0">
                          <a:solidFill>
                            <a:srgbClr val="000000"/>
                          </a:solidFill>
                          <a:effectLst/>
                          <a:latin typeface="Calibri" panose="020F0502020204030204" pitchFamily="34" charset="0"/>
                        </a:rPr>
                        <a:t>18</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bcxg06</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bnrgcal1Yes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15832838"/>
                  </a:ext>
                </a:extLst>
              </a:tr>
              <a:tr h="122937">
                <a:tc>
                  <a:txBody>
                    <a:bodyPr/>
                    <a:lstStyle/>
                    <a:p>
                      <a:pPr algn="r" fontAlgn="b"/>
                      <a:r>
                        <a:rPr lang="en-US" sz="1100" b="1" i="0" u="none" strike="noStrike" dirty="0">
                          <a:solidFill>
                            <a:srgbClr val="000000"/>
                          </a:solidFill>
                          <a:effectLst/>
                          <a:latin typeface="Calibri" panose="020F0502020204030204" pitchFamily="34" charset="0"/>
                        </a:rPr>
                        <a:t>19</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bsdmwkhw</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bsbgssb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bcbg03b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bsxg04cYes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07336890"/>
                  </a:ext>
                </a:extLst>
              </a:tr>
              <a:tr h="122937">
                <a:tc>
                  <a:txBody>
                    <a:bodyPr/>
                    <a:lstStyle/>
                    <a:p>
                      <a:pPr algn="r" fontAlgn="b"/>
                      <a:r>
                        <a:rPr lang="en-US" sz="1100" b="1" i="0" u="none" strike="noStrike" dirty="0">
                          <a:solidFill>
                            <a:srgbClr val="000000"/>
                          </a:solidFill>
                          <a:effectLst/>
                          <a:latin typeface="Calibri" panose="020F0502020204030204" pitchFamily="34" charset="0"/>
                        </a:rPr>
                        <a:t>20</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err="1">
                          <a:solidFill>
                            <a:srgbClr val="000000"/>
                          </a:solidFill>
                          <a:effectLst/>
                          <a:latin typeface="Calibri" panose="020F0502020204030204" pitchFamily="34" charset="0"/>
                        </a:rPr>
                        <a:t>bsbgeml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bsbgesl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bsbgesl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bsbs37g</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a:solidFill>
                            <a:srgbClr val="000000"/>
                          </a:solidFill>
                          <a:effectLst/>
                          <a:latin typeface="Calibri" panose="020F0502020204030204" pitchFamily="34" charset="0"/>
                        </a:rPr>
                        <a:t>bcxg20cYes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963764606"/>
                  </a:ext>
                </a:extLst>
              </a:tr>
            </a:tbl>
          </a:graphicData>
        </a:graphic>
      </p:graphicFrame>
      <p:sp>
        <p:nvSpPr>
          <p:cNvPr id="5" name="Rectangle 4">
            <a:extLst>
              <a:ext uri="{FF2B5EF4-FFF2-40B4-BE49-F238E27FC236}">
                <a16:creationId xmlns:a16="http://schemas.microsoft.com/office/drawing/2014/main" id="{48E33BF4-3300-471C-B386-DE01566C4F6F}"/>
              </a:ext>
            </a:extLst>
          </p:cNvPr>
          <p:cNvSpPr/>
          <p:nvPr/>
        </p:nvSpPr>
        <p:spPr>
          <a:xfrm>
            <a:off x="741675" y="960846"/>
            <a:ext cx="1727205"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D6A2C2-C4FB-455D-932D-C45E5593DBDF}"/>
              </a:ext>
            </a:extLst>
          </p:cNvPr>
          <p:cNvSpPr/>
          <p:nvPr/>
        </p:nvSpPr>
        <p:spPr>
          <a:xfrm>
            <a:off x="2468880" y="960846"/>
            <a:ext cx="1778000"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BCAD04-1F97-430C-8935-47518C5932AF}"/>
              </a:ext>
            </a:extLst>
          </p:cNvPr>
          <p:cNvSpPr/>
          <p:nvPr/>
        </p:nvSpPr>
        <p:spPr>
          <a:xfrm>
            <a:off x="4246880" y="960845"/>
            <a:ext cx="1920240"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AC3217-03EF-4DB8-A5A6-28FF8684A720}"/>
              </a:ext>
            </a:extLst>
          </p:cNvPr>
          <p:cNvSpPr/>
          <p:nvPr/>
        </p:nvSpPr>
        <p:spPr>
          <a:xfrm>
            <a:off x="6167120" y="960844"/>
            <a:ext cx="2006600"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9000E-3EBF-480A-B641-EE1E9346CFDA}"/>
              </a:ext>
            </a:extLst>
          </p:cNvPr>
          <p:cNvSpPr/>
          <p:nvPr/>
        </p:nvSpPr>
        <p:spPr>
          <a:xfrm>
            <a:off x="8173720" y="960842"/>
            <a:ext cx="1745615"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8A37FF-D23F-4E69-A964-75486BC29089}"/>
              </a:ext>
            </a:extLst>
          </p:cNvPr>
          <p:cNvSpPr/>
          <p:nvPr/>
        </p:nvSpPr>
        <p:spPr>
          <a:xfrm>
            <a:off x="9919335" y="960838"/>
            <a:ext cx="1830023" cy="513456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81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theme/theme1.xml><?xml version="1.0" encoding="utf-8"?>
<a:theme xmlns:a="http://schemas.openxmlformats.org/drawingml/2006/main" name="2018 AIR PPT">
  <a:themeElements>
    <a:clrScheme name="AIR 2018 Txt1-Gray, Txt2-Blk, Bkg2-Lt Blue">
      <a:dk1>
        <a:srgbClr val="595959"/>
      </a:dk1>
      <a:lt1>
        <a:sysClr val="window" lastClr="FFFFFF"/>
      </a:lt1>
      <a:dk2>
        <a:srgbClr val="000000"/>
      </a:dk2>
      <a:lt2>
        <a:srgbClr val="D6ECFF"/>
      </a:lt2>
      <a:accent1>
        <a:srgbClr val="003462"/>
      </a:accent1>
      <a:accent2>
        <a:srgbClr val="0075E2"/>
      </a:accent2>
      <a:accent3>
        <a:srgbClr val="008673"/>
      </a:accent3>
      <a:accent4>
        <a:srgbClr val="C8510C"/>
      </a:accent4>
      <a:accent5>
        <a:srgbClr val="EFB219"/>
      </a:accent5>
      <a:accent6>
        <a:srgbClr val="09B0FE"/>
      </a:accent6>
      <a:hlink>
        <a:srgbClr val="0000FF"/>
      </a:hlink>
      <a:folHlink>
        <a:srgbClr val="800080"/>
      </a:folHlink>
    </a:clrScheme>
    <a:fontScheme name="AIR Board 2017">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_PowerPointTemplate-012318.potx" id="{E43E8D88-7AA6-4CCE-AF31-6BF7721703C0}" vid="{52CEF97F-A1F3-455B-8679-9CC879CB1071}"/>
    </a:ext>
  </a:extLst>
</a:theme>
</file>

<file path=ppt/theme/theme2.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E08176DAB5419159A53B04F1A034" ma:contentTypeVersion="4" ma:contentTypeDescription="Create a new document." ma:contentTypeScope="" ma:versionID="8b05174801893035e92dad1421764737">
  <xsd:schema xmlns:xsd="http://www.w3.org/2001/XMLSchema" xmlns:xs="http://www.w3.org/2001/XMLSchema" xmlns:p="http://schemas.microsoft.com/office/2006/metadata/properties" xmlns:ns2="1709d302-aa1c-49f7-a43d-f13e34b813dc" xmlns:ns3="9714abc1-815c-4960-b75e-546bf8732ca3" targetNamespace="http://schemas.microsoft.com/office/2006/metadata/properties" ma:root="true" ma:fieldsID="af6e375d2bd7f689d83175b363f8ad17" ns2:_="" ns3:_="">
    <xsd:import namespace="1709d302-aa1c-49f7-a43d-f13e34b813dc"/>
    <xsd:import namespace="9714abc1-815c-4960-b75e-546bf8732ca3"/>
    <xsd:element name="properties">
      <xsd:complexType>
        <xsd:sequence>
          <xsd:element name="documentManagement">
            <xsd:complexType>
              <xsd:all>
                <xsd:element ref="ns2:_dlc_DocId" minOccurs="0"/>
                <xsd:element ref="ns2:_dlc_DocIdUrl" minOccurs="0"/>
                <xsd:element ref="ns2:_dlc_DocIdPersistId" minOccurs="0"/>
                <xsd:element ref="ns3: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09d302-aa1c-49f7-a43d-f13e34b813d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3" nillable="true" ma:displayName="Taxonomy Catch All Column" ma:hidden="true" ma:list="{665e32c8-669a-45b7-9f48-60375b6168ec}" ma:internalName="TaxCatchAll" ma:showField="CatchAllData" ma:web="1709d302-aa1c-49f7-a43d-f13e34b813d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714abc1-815c-4960-b75e-546bf8732ca3" elementFormDefault="qualified">
    <xsd:import namespace="http://schemas.microsoft.com/office/2006/documentManagement/types"/>
    <xsd:import namespace="http://schemas.microsoft.com/office/infopath/2007/PartnerControls"/>
    <xsd:element name="TaxKeywordTaxHTField" ma:index="12" nillable="true" ma:taxonomy="true" ma:internalName="TaxKeywordTaxHTField" ma:taxonomyFieldName="TaxKeyword" ma:displayName="Enterprise Keywords" ma:fieldId="{23f27201-bee3-471e-b2e7-b64fd8b7ca38}" ma:taxonomyMulti="true" ma:sspId="1f7af2e3-73dc-4628-8ae5-348b9e7d8048"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1709d302-aa1c-49f7-a43d-f13e34b813dc">MA5PA5REYDV2-3118-1131</_dlc_DocId>
    <_dlc_DocIdUrl xmlns="1709d302-aa1c-49f7-a43d-f13e34b813dc">
      <Url>http://airportal.air.org/Services/PAC/_layouts/15/DocIdRedir.aspx?ID=MA5PA5REYDV2-3118-1131</Url>
      <Description>MA5PA5REYDV2-3118-1131</Description>
    </_dlc_DocIdUrl>
    <TaxKeywordTaxHTField xmlns="9714abc1-815c-4960-b75e-546bf8732ca3">
      <Terms xmlns="http://schemas.microsoft.com/office/infopath/2007/PartnerControls">
        <TermInfo xmlns="http://schemas.microsoft.com/office/infopath/2007/PartnerControls">
          <TermName xmlns="http://schemas.microsoft.com/office/infopath/2007/PartnerControls">Add appropriate tags for accessibility</TermName>
          <TermId xmlns="http://schemas.microsoft.com/office/infopath/2007/PartnerControls">eab204ad-ef36-4d01-a7c0-674086fd960c</TermId>
        </TermInfo>
      </Terms>
    </TaxKeywordTaxHTField>
    <TaxCatchAll xmlns="1709d302-aa1c-49f7-a43d-f13e34b813dc">
      <Value>1327</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C7DA38F-716D-4A29-8444-E5C76C2BE3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09d302-aa1c-49f7-a43d-f13e34b813dc"/>
    <ds:schemaRef ds:uri="9714abc1-815c-4960-b75e-546bf8732c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EAC94F-0CB7-47E2-B1CC-A0F105248E94}">
  <ds:schemaRefs>
    <ds:schemaRef ds:uri="http://purl.org/dc/elements/1.1/"/>
    <ds:schemaRef ds:uri="http://schemas.microsoft.com/office/2006/metadata/properties"/>
    <ds:schemaRef ds:uri="9714abc1-815c-4960-b75e-546bf8732ca3"/>
    <ds:schemaRef ds:uri="http://purl.org/dc/terms/"/>
    <ds:schemaRef ds:uri="http://schemas.openxmlformats.org/package/2006/metadata/core-properties"/>
    <ds:schemaRef ds:uri="1709d302-aa1c-49f7-a43d-f13e34b813d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63C77B6-D79C-4692-AE58-9EB660BFA000}">
  <ds:schemaRefs>
    <ds:schemaRef ds:uri="http://schemas.microsoft.com/sharepoint/v3/contenttype/forms"/>
  </ds:schemaRefs>
</ds:datastoreItem>
</file>

<file path=customXml/itemProps4.xml><?xml version="1.0" encoding="utf-8"?>
<ds:datastoreItem xmlns:ds="http://schemas.openxmlformats.org/officeDocument/2006/customXml" ds:itemID="{3B1E60DD-0AA5-4694-9679-4C10FD4D391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AIR_PowerPointTemplate-013018</Template>
  <TotalTime>18629</TotalTime>
  <Words>6455</Words>
  <Application>Microsoft Office PowerPoint</Application>
  <PresentationFormat>Widescreen</PresentationFormat>
  <Paragraphs>1277</Paragraphs>
  <Slides>31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Narrow</vt:lpstr>
      <vt:lpstr>Calibri</vt:lpstr>
      <vt:lpstr>Calibri Light</vt:lpstr>
      <vt:lpstr>Cambria Math</vt:lpstr>
      <vt:lpstr>Segoe UI</vt:lpstr>
      <vt:lpstr>Times New Roman</vt:lpstr>
      <vt:lpstr>Wingdings</vt:lpstr>
      <vt:lpstr>2018 AIR PPT</vt:lpstr>
      <vt:lpstr>Predicting Mathematics Achievement</vt:lpstr>
      <vt:lpstr>Introduction</vt:lpstr>
      <vt:lpstr>Introduction</vt:lpstr>
      <vt:lpstr>Introduction</vt:lpstr>
      <vt:lpstr>PowerPoint Presentation</vt:lpstr>
      <vt:lpstr>Research Question 1</vt:lpstr>
      <vt:lpstr>Performance of the selected machine learning models</vt:lpstr>
      <vt:lpstr>Research Question 2</vt:lpstr>
      <vt:lpstr>Top 20 most important variables, by model</vt:lpstr>
      <vt:lpstr>Variables selected by at least 3 machine learning models</vt:lpstr>
      <vt:lpstr>Conclusion</vt:lpstr>
      <vt:lpstr>References</vt:lpstr>
      <vt:lpstr>Predicting Mathematics Achievement</vt:lpstr>
      <vt:lpstr>Limitation/Future studies</vt:lpstr>
      <vt:lpstr>Performance of the selected machine learning models</vt:lpstr>
      <vt:lpstr>Analysis tools and resources</vt:lpstr>
      <vt:lpstr>Analysis tools and resources</vt:lpstr>
      <vt:lpstr>Additional Resources</vt:lpstr>
      <vt:lpstr>What is TIMSS?</vt:lpstr>
      <vt:lpstr>Logistic Regression</vt:lpstr>
      <vt:lpstr>Elastic Net</vt:lpstr>
      <vt:lpstr>Decision Tree</vt:lpstr>
      <vt:lpstr>Random Forest</vt:lpstr>
      <vt:lpstr>Extreme Gradient Boosting</vt:lpstr>
      <vt:lpstr>Neural Network</vt:lpstr>
      <vt:lpstr>TIMSS International Benchmarks</vt:lpstr>
      <vt:lpstr>Appendix A – Technical Details in Data Preprocessing</vt:lpstr>
      <vt:lpstr>Appendix B – Variables used in machine learning models</vt:lpstr>
      <vt:lpstr>Appendix B – Variables used in machine learning models</vt:lpstr>
      <vt:lpstr>Code</vt:lpstr>
      <vt:lpstr>Trends in International Mathematics and Science Study (TIMSS) 2015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Yuqi Liao</dc:creator>
  <cp:keywords>Add appropriate tags for accessibility</cp:keywords>
  <cp:lastModifiedBy>Liao, Yuqi</cp:lastModifiedBy>
  <cp:revision>627</cp:revision>
  <cp:lastPrinted>2019-04-02T22:08:06Z</cp:lastPrinted>
  <dcterms:created xsi:type="dcterms:W3CDTF">2018-02-03T22:05:47Z</dcterms:created>
  <dcterms:modified xsi:type="dcterms:W3CDTF">2019-10-10T22:13:36Z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0x0101000F2EE08176DAB5419159A53B04F1A034</vt:lpwstr>
  </property>
  <property fmtid="{D5CDD505-2E9C-101B-9397-08002B2CF9AE}" pid="4" name="TaxKeyword">
    <vt:lpwstr>1327;#Add appropriate tags for accessibility|eab204ad-ef36-4d01-a7c0-674086fd960c</vt:lpwstr>
  </property>
</Properties>
</file>